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diagrams/data6.xml" ContentType="application/vnd.openxmlformats-officedocument.drawingml.diagramData+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colors8.xml" ContentType="application/vnd.openxmlformats-officedocument.drawingml.diagramColor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5" r:id="rId1"/>
  </p:sldMasterIdLst>
  <p:notesMasterIdLst>
    <p:notesMasterId r:id="rId59"/>
  </p:notesMasterIdLst>
  <p:handoutMasterIdLst>
    <p:handoutMasterId r:id="rId60"/>
  </p:handoutMasterIdLst>
  <p:sldIdLst>
    <p:sldId id="517" r:id="rId2"/>
    <p:sldId id="466" r:id="rId3"/>
    <p:sldId id="547" r:id="rId4"/>
    <p:sldId id="468" r:id="rId5"/>
    <p:sldId id="472" r:id="rId6"/>
    <p:sldId id="473" r:id="rId7"/>
    <p:sldId id="474" r:id="rId8"/>
    <p:sldId id="536" r:id="rId9"/>
    <p:sldId id="527" r:id="rId10"/>
    <p:sldId id="537" r:id="rId11"/>
    <p:sldId id="475" r:id="rId12"/>
    <p:sldId id="538" r:id="rId13"/>
    <p:sldId id="542" r:id="rId14"/>
    <p:sldId id="478" r:id="rId15"/>
    <p:sldId id="479" r:id="rId16"/>
    <p:sldId id="480" r:id="rId17"/>
    <p:sldId id="481" r:id="rId18"/>
    <p:sldId id="539" r:id="rId19"/>
    <p:sldId id="488" r:id="rId20"/>
    <p:sldId id="548" r:id="rId21"/>
    <p:sldId id="489" r:id="rId22"/>
    <p:sldId id="541" r:id="rId23"/>
    <p:sldId id="484" r:id="rId24"/>
    <p:sldId id="486" r:id="rId25"/>
    <p:sldId id="487" r:id="rId26"/>
    <p:sldId id="491" r:id="rId27"/>
    <p:sldId id="492" r:id="rId28"/>
    <p:sldId id="493" r:id="rId29"/>
    <p:sldId id="543" r:id="rId30"/>
    <p:sldId id="495" r:id="rId31"/>
    <p:sldId id="496" r:id="rId32"/>
    <p:sldId id="497" r:id="rId33"/>
    <p:sldId id="498" r:id="rId34"/>
    <p:sldId id="499" r:id="rId35"/>
    <p:sldId id="500" r:id="rId36"/>
    <p:sldId id="501" r:id="rId37"/>
    <p:sldId id="502" r:id="rId38"/>
    <p:sldId id="503" r:id="rId39"/>
    <p:sldId id="504" r:id="rId40"/>
    <p:sldId id="507" r:id="rId41"/>
    <p:sldId id="508" r:id="rId42"/>
    <p:sldId id="544" r:id="rId43"/>
    <p:sldId id="505" r:id="rId44"/>
    <p:sldId id="506" r:id="rId45"/>
    <p:sldId id="545" r:id="rId46"/>
    <p:sldId id="510" r:id="rId47"/>
    <p:sldId id="511" r:id="rId48"/>
    <p:sldId id="512" r:id="rId49"/>
    <p:sldId id="546" r:id="rId50"/>
    <p:sldId id="514" r:id="rId51"/>
    <p:sldId id="528" r:id="rId52"/>
    <p:sldId id="535" r:id="rId53"/>
    <p:sldId id="534" r:id="rId54"/>
    <p:sldId id="530" r:id="rId55"/>
    <p:sldId id="531" r:id="rId56"/>
    <p:sldId id="532" r:id="rId57"/>
    <p:sldId id="529" r:id="rId58"/>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00"/>
    <a:srgbClr val="FF9933"/>
    <a:srgbClr val="FF0000"/>
    <a:srgbClr val="DDDDDD"/>
    <a:srgbClr val="66FF66"/>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4" autoAdjust="0"/>
    <p:restoredTop sz="93803" autoAdjust="0"/>
  </p:normalViewPr>
  <p:slideViewPr>
    <p:cSldViewPr>
      <p:cViewPr varScale="1">
        <p:scale>
          <a:sx n="103" d="100"/>
          <a:sy n="103" d="100"/>
        </p:scale>
        <p:origin x="-480" y="-90"/>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2310" y="-120"/>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3"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5F3EE78C-4769-48C3-A8DB-817DC7E36D4D}" type="presOf" srcId="{5A93FD72-2874-458C-A98D-EE49265890CC}" destId="{C1C8D83A-73AC-46C1-BF3D-1EC603D30C5E}" srcOrd="0" destOrd="0" presId="urn:microsoft.com/office/officeart/2005/8/layout/chevron1"/>
    <dgm:cxn modelId="{6C43A92F-7180-45E9-8D0A-35136A40FFDD}" srcId="{8704457E-61BF-4AD2-8E91-7D57FE9CEEA2}" destId="{3C1EF001-48C0-4E43-AFE3-C5F559BF5E5F}" srcOrd="1" destOrd="0" parTransId="{0B396ABA-6869-47EA-9F5D-1846143F4DB2}" sibTransId="{0FEBF69A-A8A1-4231-9897-99F6E22BE088}"/>
    <dgm:cxn modelId="{1A33FA48-A253-4C58-BC15-FC93C109FE03}" srcId="{8704457E-61BF-4AD2-8E91-7D57FE9CEEA2}" destId="{7B244DD5-18C0-44B2-9BD9-C8D8AA4A5D9C}" srcOrd="6" destOrd="0" parTransId="{EEDC9F6A-A604-4F8A-B13C-580E307C9225}" sibTransId="{EDABDF6B-7B3B-4E6B-8318-E43EE42B98E2}"/>
    <dgm:cxn modelId="{D4487B61-7FA8-4AB0-AE39-8EDA12EF69E8}" type="presOf" srcId="{7B244DD5-18C0-44B2-9BD9-C8D8AA4A5D9C}" destId="{F0B86909-5D51-4729-90C3-D2F1263B0DDF}" srcOrd="0" destOrd="0" presId="urn:microsoft.com/office/officeart/2005/8/layout/chevron1"/>
    <dgm:cxn modelId="{D5D55991-2E77-4FAE-8A86-DBEA80C4AEAB}" type="presOf" srcId="{3C1EF001-48C0-4E43-AFE3-C5F559BF5E5F}" destId="{336920FD-15A9-4819-BC21-DF710BD7A77A}" srcOrd="0" destOrd="0" presId="urn:microsoft.com/office/officeart/2005/8/layout/chevron1"/>
    <dgm:cxn modelId="{53E1411F-953E-4495-8DEB-FB33B81F3156}" type="presOf" srcId="{EE2E5FBD-15FE-4A79-90A8-EF6C89A488F8}" destId="{AADCDD9C-6857-4E91-8601-F6FFC8B98610}" srcOrd="0" destOrd="0" presId="urn:microsoft.com/office/officeart/2005/8/layout/chevron1"/>
    <dgm:cxn modelId="{F82729C5-BDB6-43F5-A52E-3DE54F3672E9}" srcId="{8704457E-61BF-4AD2-8E91-7D57FE9CEEA2}" destId="{B15517A5-D8F9-4659-AA33-AF994D3BF68C}" srcOrd="3" destOrd="0" parTransId="{426BB73A-D58F-4748-8979-35BED00C58C8}" sibTransId="{1C0EB0BC-7747-4E68-AD8B-4E0D47BBE480}"/>
    <dgm:cxn modelId="{C35364B8-92B8-4D1F-AE3A-4343A886F515}" srcId="{8704457E-61BF-4AD2-8E91-7D57FE9CEEA2}" destId="{D073EFF3-DABD-40F1-B108-1AE714118480}" srcOrd="5" destOrd="0" parTransId="{2DD1E69E-15ED-43C7-A436-5703270E517B}" sibTransId="{34167EA0-B5A6-40A7-B544-6D198B19C9A0}"/>
    <dgm:cxn modelId="{4A02A12A-1D3C-4DE2-A232-8590D1B183F5}" type="presOf" srcId="{5BDA63E8-26B2-4CB3-9E6D-8EEC65446A05}" destId="{2CA03A85-B2A4-49CF-9F63-E1B4CF6B88AB}"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E14A6E49-1A00-450A-A9E2-4BE34E9069CB}" type="presOf" srcId="{8704457E-61BF-4AD2-8E91-7D57FE9CEEA2}" destId="{345A8669-7F82-41D7-A22A-FCD00623AFEC}" srcOrd="0" destOrd="0" presId="urn:microsoft.com/office/officeart/2005/8/layout/chevron1"/>
    <dgm:cxn modelId="{B9AC3D4A-3FDD-458D-8571-5CC22103339A}" type="presOf" srcId="{B15517A5-D8F9-4659-AA33-AF994D3BF68C}" destId="{5E70A633-E42D-4C08-9916-EA2015BBCEC8}" srcOrd="0" destOrd="0" presId="urn:microsoft.com/office/officeart/2005/8/layout/chevron1"/>
    <dgm:cxn modelId="{BE1CF0C1-1726-4EBB-B58C-95EB2990F2AE}" type="presOf" srcId="{D073EFF3-DABD-40F1-B108-1AE714118480}" destId="{ECFAC368-43E7-4BE3-A22C-4C51007E5A32}" srcOrd="0" destOrd="0" presId="urn:microsoft.com/office/officeart/2005/8/layout/chevron1"/>
    <dgm:cxn modelId="{2977E7B8-DC4E-471D-9FDE-CA1624B59EC8}" srcId="{8704457E-61BF-4AD2-8E91-7D57FE9CEEA2}" destId="{5A93FD72-2874-458C-A98D-EE49265890CC}" srcOrd="0" destOrd="0" parTransId="{10CB6B0C-3943-4DFE-BF0F-535200B7537C}" sibTransId="{354043F5-1004-440D-AE19-C9FF614EEEDF}"/>
    <dgm:cxn modelId="{D48FD54C-992E-4C63-817A-94D16E14331F}" srcId="{8704457E-61BF-4AD2-8E91-7D57FE9CEEA2}" destId="{EE2E5FBD-15FE-4A79-90A8-EF6C89A488F8}" srcOrd="4" destOrd="0" parTransId="{65CB2AA2-AE4D-4F7F-B5F3-36AF2D490FEC}" sibTransId="{0B5365F6-46D3-42FE-8B45-0648510A4D20}"/>
    <dgm:cxn modelId="{DB14880E-EC81-4762-BB30-956D594D7C06}" type="presParOf" srcId="{345A8669-7F82-41D7-A22A-FCD00623AFEC}" destId="{C1C8D83A-73AC-46C1-BF3D-1EC603D30C5E}" srcOrd="0" destOrd="0" presId="urn:microsoft.com/office/officeart/2005/8/layout/chevron1"/>
    <dgm:cxn modelId="{13788CC7-1FD0-4D6A-8F2C-39DFA0EA2849}" type="presParOf" srcId="{345A8669-7F82-41D7-A22A-FCD00623AFEC}" destId="{39A8FCE7-5150-4961-9115-EE6906FFA623}" srcOrd="1" destOrd="0" presId="urn:microsoft.com/office/officeart/2005/8/layout/chevron1"/>
    <dgm:cxn modelId="{96D13789-A3E9-4933-81C5-E1AAB8B84FA0}" type="presParOf" srcId="{345A8669-7F82-41D7-A22A-FCD00623AFEC}" destId="{336920FD-15A9-4819-BC21-DF710BD7A77A}" srcOrd="2" destOrd="0" presId="urn:microsoft.com/office/officeart/2005/8/layout/chevron1"/>
    <dgm:cxn modelId="{FED87715-A220-4D0B-AB6E-3D6386888690}" type="presParOf" srcId="{345A8669-7F82-41D7-A22A-FCD00623AFEC}" destId="{36A9F2C6-CAB5-499F-B02D-B6C8385E4E67}" srcOrd="3" destOrd="0" presId="urn:microsoft.com/office/officeart/2005/8/layout/chevron1"/>
    <dgm:cxn modelId="{600EF2AF-6F14-4564-9F45-C8EA9D6996E2}" type="presParOf" srcId="{345A8669-7F82-41D7-A22A-FCD00623AFEC}" destId="{2CA03A85-B2A4-49CF-9F63-E1B4CF6B88AB}" srcOrd="4" destOrd="0" presId="urn:microsoft.com/office/officeart/2005/8/layout/chevron1"/>
    <dgm:cxn modelId="{CC530FE5-FEF6-4E3F-8804-0685AA1E8973}" type="presParOf" srcId="{345A8669-7F82-41D7-A22A-FCD00623AFEC}" destId="{F774B0D5-1663-4C65-8CA0-CE6783498BE6}" srcOrd="5" destOrd="0" presId="urn:microsoft.com/office/officeart/2005/8/layout/chevron1"/>
    <dgm:cxn modelId="{31CDA998-66DC-470D-9840-5BF647BE254F}" type="presParOf" srcId="{345A8669-7F82-41D7-A22A-FCD00623AFEC}" destId="{5E70A633-E42D-4C08-9916-EA2015BBCEC8}" srcOrd="6" destOrd="0" presId="urn:microsoft.com/office/officeart/2005/8/layout/chevron1"/>
    <dgm:cxn modelId="{EA7809F1-930D-4F40-B65E-133992402E3C}" type="presParOf" srcId="{345A8669-7F82-41D7-A22A-FCD00623AFEC}" destId="{33661754-03F2-4F17-AF9D-0378F7164DFE}" srcOrd="7" destOrd="0" presId="urn:microsoft.com/office/officeart/2005/8/layout/chevron1"/>
    <dgm:cxn modelId="{470D3B6E-C5C0-4F46-8C58-39D1119FCADF}" type="presParOf" srcId="{345A8669-7F82-41D7-A22A-FCD00623AFEC}" destId="{AADCDD9C-6857-4E91-8601-F6FFC8B98610}" srcOrd="8" destOrd="0" presId="urn:microsoft.com/office/officeart/2005/8/layout/chevron1"/>
    <dgm:cxn modelId="{150F28A5-E9E5-4808-ACEB-1DD20B8FCBB0}" type="presParOf" srcId="{345A8669-7F82-41D7-A22A-FCD00623AFEC}" destId="{FDA6270E-039D-4460-83BC-B727A520A421}" srcOrd="9" destOrd="0" presId="urn:microsoft.com/office/officeart/2005/8/layout/chevron1"/>
    <dgm:cxn modelId="{0AD45BA4-E470-4B79-B665-DEACAC90B891}" type="presParOf" srcId="{345A8669-7F82-41D7-A22A-FCD00623AFEC}" destId="{ECFAC368-43E7-4BE3-A22C-4C51007E5A32}" srcOrd="10" destOrd="0" presId="urn:microsoft.com/office/officeart/2005/8/layout/chevron1"/>
    <dgm:cxn modelId="{0C792C6C-479C-4640-A167-74AB11357993}" type="presParOf" srcId="{345A8669-7F82-41D7-A22A-FCD00623AFEC}" destId="{91D64C9A-AA88-49B4-9B0F-758DB25B90A5}" srcOrd="11" destOrd="0" presId="urn:microsoft.com/office/officeart/2005/8/layout/chevron1"/>
    <dgm:cxn modelId="{5652AA04-86C0-499E-90D6-9CCD689BC515}"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3" csCatId="colorful" phldr="1"/>
      <dgm:spPr/>
    </dgm:pt>
    <dgm:pt modelId="{5A93FD72-2874-458C-A98D-EE49265890CC}">
      <dgm:prSet phldrT="[Text]" custT="1"/>
      <dgm:spPr/>
      <dgm:t>
        <a:bodyPr/>
        <a:lstStyle/>
        <a:p>
          <a:r>
            <a:rPr lang="en-US" sz="900" b="1" dirty="0" smtClean="0"/>
            <a:t>Project Initiation</a:t>
          </a:r>
          <a:endParaRPr lang="en-US" sz="900" b="1"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2977E7B8-DC4E-471D-9FDE-CA1624B59EC8}" srcId="{8704457E-61BF-4AD2-8E91-7D57FE9CEEA2}" destId="{5A93FD72-2874-458C-A98D-EE49265890CC}" srcOrd="0" destOrd="0" parTransId="{10CB6B0C-3943-4DFE-BF0F-535200B7537C}" sibTransId="{354043F5-1004-440D-AE19-C9FF614EEEDF}"/>
    <dgm:cxn modelId="{A43B78CA-2033-499B-BF9C-2803201B6A6A}" type="presOf" srcId="{5A93FD72-2874-458C-A98D-EE49265890CC}" destId="{C1C8D83A-73AC-46C1-BF3D-1EC603D30C5E}" srcOrd="0" destOrd="0" presId="urn:microsoft.com/office/officeart/2005/8/layout/chevron1"/>
    <dgm:cxn modelId="{3B772923-4B93-4060-99E8-B7E425C04E77}" type="presOf" srcId="{B15517A5-D8F9-4659-AA33-AF994D3BF68C}" destId="{5E70A633-E42D-4C08-9916-EA2015BBCEC8}" srcOrd="0" destOrd="0" presId="urn:microsoft.com/office/officeart/2005/8/layout/chevron1"/>
    <dgm:cxn modelId="{56534A80-1352-4183-8A02-F03441858706}" type="presOf" srcId="{8704457E-61BF-4AD2-8E91-7D57FE9CEEA2}" destId="{345A8669-7F82-41D7-A22A-FCD00623AFEC}" srcOrd="0" destOrd="0" presId="urn:microsoft.com/office/officeart/2005/8/layout/chevron1"/>
    <dgm:cxn modelId="{3DA61D3A-5C9F-4CA4-92B1-C3691848CFC5}" type="presOf" srcId="{7B244DD5-18C0-44B2-9BD9-C8D8AA4A5D9C}" destId="{F0B86909-5D51-4729-90C3-D2F1263B0DDF}" srcOrd="0" destOrd="0" presId="urn:microsoft.com/office/officeart/2005/8/layout/chevron1"/>
    <dgm:cxn modelId="{1A33FA48-A253-4C58-BC15-FC93C109FE03}" srcId="{8704457E-61BF-4AD2-8E91-7D57FE9CEEA2}" destId="{7B244DD5-18C0-44B2-9BD9-C8D8AA4A5D9C}" srcOrd="6" destOrd="0" parTransId="{EEDC9F6A-A604-4F8A-B13C-580E307C9225}" sibTransId="{EDABDF6B-7B3B-4E6B-8318-E43EE42B98E2}"/>
    <dgm:cxn modelId="{DD3FBECF-357C-47AA-9C3F-88C4D570C121}" type="presOf" srcId="{3C1EF001-48C0-4E43-AFE3-C5F559BF5E5F}" destId="{336920FD-15A9-4819-BC21-DF710BD7A77A}" srcOrd="0" destOrd="0" presId="urn:microsoft.com/office/officeart/2005/8/layout/chevron1"/>
    <dgm:cxn modelId="{D48FD54C-992E-4C63-817A-94D16E14331F}" srcId="{8704457E-61BF-4AD2-8E91-7D57FE9CEEA2}" destId="{EE2E5FBD-15FE-4A79-90A8-EF6C89A488F8}" srcOrd="4" destOrd="0" parTransId="{65CB2AA2-AE4D-4F7F-B5F3-36AF2D490FEC}" sibTransId="{0B5365F6-46D3-42FE-8B45-0648510A4D20}"/>
    <dgm:cxn modelId="{DC1BAEFF-0B4A-4A60-8F3F-4304ABB5696D}" type="presOf" srcId="{5BDA63E8-26B2-4CB3-9E6D-8EEC65446A05}" destId="{2CA03A85-B2A4-49CF-9F63-E1B4CF6B88AB}" srcOrd="0" destOrd="0" presId="urn:microsoft.com/office/officeart/2005/8/layout/chevron1"/>
    <dgm:cxn modelId="{C35364B8-92B8-4D1F-AE3A-4343A886F515}" srcId="{8704457E-61BF-4AD2-8E91-7D57FE9CEEA2}" destId="{D073EFF3-DABD-40F1-B108-1AE714118480}" srcOrd="5" destOrd="0" parTransId="{2DD1E69E-15ED-43C7-A436-5703270E517B}" sibTransId="{34167EA0-B5A6-40A7-B544-6D198B19C9A0}"/>
    <dgm:cxn modelId="{46F0C786-5B81-44FF-BDA8-8A0B7630D21D}" type="presOf" srcId="{EE2E5FBD-15FE-4A79-90A8-EF6C89A488F8}" destId="{AADCDD9C-6857-4E91-8601-F6FFC8B98610}"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8BB04040-4C0C-468E-96EB-252DE2A23A6F}" type="presOf" srcId="{D073EFF3-DABD-40F1-B108-1AE714118480}" destId="{ECFAC368-43E7-4BE3-A22C-4C51007E5A32}" srcOrd="0" destOrd="0" presId="urn:microsoft.com/office/officeart/2005/8/layout/chevron1"/>
    <dgm:cxn modelId="{F82729C5-BDB6-43F5-A52E-3DE54F3672E9}" srcId="{8704457E-61BF-4AD2-8E91-7D57FE9CEEA2}" destId="{B15517A5-D8F9-4659-AA33-AF994D3BF68C}" srcOrd="3" destOrd="0" parTransId="{426BB73A-D58F-4748-8979-35BED00C58C8}" sibTransId="{1C0EB0BC-7747-4E68-AD8B-4E0D47BBE480}"/>
    <dgm:cxn modelId="{6C43A92F-7180-45E9-8D0A-35136A40FFDD}" srcId="{8704457E-61BF-4AD2-8E91-7D57FE9CEEA2}" destId="{3C1EF001-48C0-4E43-AFE3-C5F559BF5E5F}" srcOrd="1" destOrd="0" parTransId="{0B396ABA-6869-47EA-9F5D-1846143F4DB2}" sibTransId="{0FEBF69A-A8A1-4231-9897-99F6E22BE088}"/>
    <dgm:cxn modelId="{80BF2F5F-9B16-451E-8C3A-BADE7D07C2E4}" type="presParOf" srcId="{345A8669-7F82-41D7-A22A-FCD00623AFEC}" destId="{C1C8D83A-73AC-46C1-BF3D-1EC603D30C5E}" srcOrd="0" destOrd="0" presId="urn:microsoft.com/office/officeart/2005/8/layout/chevron1"/>
    <dgm:cxn modelId="{16BDF8A8-987F-4BAF-990A-118A02F49448}" type="presParOf" srcId="{345A8669-7F82-41D7-A22A-FCD00623AFEC}" destId="{39A8FCE7-5150-4961-9115-EE6906FFA623}" srcOrd="1" destOrd="0" presId="urn:microsoft.com/office/officeart/2005/8/layout/chevron1"/>
    <dgm:cxn modelId="{80EF7979-5067-4956-9CE1-00D667776719}" type="presParOf" srcId="{345A8669-7F82-41D7-A22A-FCD00623AFEC}" destId="{336920FD-15A9-4819-BC21-DF710BD7A77A}" srcOrd="2" destOrd="0" presId="urn:microsoft.com/office/officeart/2005/8/layout/chevron1"/>
    <dgm:cxn modelId="{BBC168AC-9607-4A32-B1F2-BEFF1B315267}" type="presParOf" srcId="{345A8669-7F82-41D7-A22A-FCD00623AFEC}" destId="{36A9F2C6-CAB5-499F-B02D-B6C8385E4E67}" srcOrd="3" destOrd="0" presId="urn:microsoft.com/office/officeart/2005/8/layout/chevron1"/>
    <dgm:cxn modelId="{2F08A83C-3547-47B4-A2BB-E4F08B864674}" type="presParOf" srcId="{345A8669-7F82-41D7-A22A-FCD00623AFEC}" destId="{2CA03A85-B2A4-49CF-9F63-E1B4CF6B88AB}" srcOrd="4" destOrd="0" presId="urn:microsoft.com/office/officeart/2005/8/layout/chevron1"/>
    <dgm:cxn modelId="{6AD825A4-25A8-4E37-B660-57BF0C230FC8}" type="presParOf" srcId="{345A8669-7F82-41D7-A22A-FCD00623AFEC}" destId="{F774B0D5-1663-4C65-8CA0-CE6783498BE6}" srcOrd="5" destOrd="0" presId="urn:microsoft.com/office/officeart/2005/8/layout/chevron1"/>
    <dgm:cxn modelId="{EAB85E94-DE23-409C-BC83-4AA0E961D756}" type="presParOf" srcId="{345A8669-7F82-41D7-A22A-FCD00623AFEC}" destId="{5E70A633-E42D-4C08-9916-EA2015BBCEC8}" srcOrd="6" destOrd="0" presId="urn:microsoft.com/office/officeart/2005/8/layout/chevron1"/>
    <dgm:cxn modelId="{F5AA6E53-D4DF-4DD2-891F-50F8D314CD35}" type="presParOf" srcId="{345A8669-7F82-41D7-A22A-FCD00623AFEC}" destId="{33661754-03F2-4F17-AF9D-0378F7164DFE}" srcOrd="7" destOrd="0" presId="urn:microsoft.com/office/officeart/2005/8/layout/chevron1"/>
    <dgm:cxn modelId="{42B76310-D205-4696-81E2-4B0FB629B3A1}" type="presParOf" srcId="{345A8669-7F82-41D7-A22A-FCD00623AFEC}" destId="{AADCDD9C-6857-4E91-8601-F6FFC8B98610}" srcOrd="8" destOrd="0" presId="urn:microsoft.com/office/officeart/2005/8/layout/chevron1"/>
    <dgm:cxn modelId="{475B3795-ECE0-4275-AB62-596A320BFB79}" type="presParOf" srcId="{345A8669-7F82-41D7-A22A-FCD00623AFEC}" destId="{FDA6270E-039D-4460-83BC-B727A520A421}" srcOrd="9" destOrd="0" presId="urn:microsoft.com/office/officeart/2005/8/layout/chevron1"/>
    <dgm:cxn modelId="{CE3AA7F9-E652-4DC1-A200-D0231211686C}" type="presParOf" srcId="{345A8669-7F82-41D7-A22A-FCD00623AFEC}" destId="{ECFAC368-43E7-4BE3-A22C-4C51007E5A32}" srcOrd="10" destOrd="0" presId="urn:microsoft.com/office/officeart/2005/8/layout/chevron1"/>
    <dgm:cxn modelId="{6F05B474-0CDD-4D4E-8E85-886E10C4AEBB}" type="presParOf" srcId="{345A8669-7F82-41D7-A22A-FCD00623AFEC}" destId="{91D64C9A-AA88-49B4-9B0F-758DB25B90A5}" srcOrd="11" destOrd="0" presId="urn:microsoft.com/office/officeart/2005/8/layout/chevron1"/>
    <dgm:cxn modelId="{45B663F8-43EA-4525-96A9-4697F180EB4E}"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3"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custT="1"/>
      <dgm:spPr/>
      <dgm:t>
        <a:bodyPr/>
        <a:lstStyle/>
        <a:p>
          <a:r>
            <a:rPr lang="en-US" sz="900" b="1" i="1" spc="0" dirty="0" smtClean="0"/>
            <a:t>Risk Assessment</a:t>
          </a:r>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2977E7B8-DC4E-471D-9FDE-CA1624B59EC8}" srcId="{8704457E-61BF-4AD2-8E91-7D57FE9CEEA2}" destId="{5A93FD72-2874-458C-A98D-EE49265890CC}" srcOrd="0" destOrd="0" parTransId="{10CB6B0C-3943-4DFE-BF0F-535200B7537C}" sibTransId="{354043F5-1004-440D-AE19-C9FF614EEEDF}"/>
    <dgm:cxn modelId="{2B00735F-BFDA-43FA-8985-16D120D85299}" type="presOf" srcId="{5A93FD72-2874-458C-A98D-EE49265890CC}" destId="{C1C8D83A-73AC-46C1-BF3D-1EC603D30C5E}" srcOrd="0" destOrd="0" presId="urn:microsoft.com/office/officeart/2005/8/layout/chevron1"/>
    <dgm:cxn modelId="{1A33FA48-A253-4C58-BC15-FC93C109FE03}" srcId="{8704457E-61BF-4AD2-8E91-7D57FE9CEEA2}" destId="{7B244DD5-18C0-44B2-9BD9-C8D8AA4A5D9C}" srcOrd="6" destOrd="0" parTransId="{EEDC9F6A-A604-4F8A-B13C-580E307C9225}" sibTransId="{EDABDF6B-7B3B-4E6B-8318-E43EE42B98E2}"/>
    <dgm:cxn modelId="{432A1473-9BFC-4BF5-89FD-1268E5F41190}" type="presOf" srcId="{7B244DD5-18C0-44B2-9BD9-C8D8AA4A5D9C}" destId="{F0B86909-5D51-4729-90C3-D2F1263B0DDF}" srcOrd="0" destOrd="0" presId="urn:microsoft.com/office/officeart/2005/8/layout/chevron1"/>
    <dgm:cxn modelId="{D48FD54C-992E-4C63-817A-94D16E14331F}" srcId="{8704457E-61BF-4AD2-8E91-7D57FE9CEEA2}" destId="{EE2E5FBD-15FE-4A79-90A8-EF6C89A488F8}" srcOrd="4" destOrd="0" parTransId="{65CB2AA2-AE4D-4F7F-B5F3-36AF2D490FEC}" sibTransId="{0B5365F6-46D3-42FE-8B45-0648510A4D20}"/>
    <dgm:cxn modelId="{FFDC1EA1-FD41-4312-A964-936195BC5198}" type="presOf" srcId="{B15517A5-D8F9-4659-AA33-AF994D3BF68C}" destId="{5E70A633-E42D-4C08-9916-EA2015BBCEC8}" srcOrd="0" destOrd="0" presId="urn:microsoft.com/office/officeart/2005/8/layout/chevron1"/>
    <dgm:cxn modelId="{C35364B8-92B8-4D1F-AE3A-4343A886F515}" srcId="{8704457E-61BF-4AD2-8E91-7D57FE9CEEA2}" destId="{D073EFF3-DABD-40F1-B108-1AE714118480}" srcOrd="5" destOrd="0" parTransId="{2DD1E69E-15ED-43C7-A436-5703270E517B}" sibTransId="{34167EA0-B5A6-40A7-B544-6D198B19C9A0}"/>
    <dgm:cxn modelId="{711AF109-0D83-48B3-9E3D-DAC8C4D2D9F3}" type="presOf" srcId="{EE2E5FBD-15FE-4A79-90A8-EF6C89A488F8}" destId="{AADCDD9C-6857-4E91-8601-F6FFC8B98610}" srcOrd="0" destOrd="0" presId="urn:microsoft.com/office/officeart/2005/8/layout/chevron1"/>
    <dgm:cxn modelId="{38759C0B-B5E9-477E-999F-D21013F7E2DC}" type="presOf" srcId="{8704457E-61BF-4AD2-8E91-7D57FE9CEEA2}" destId="{345A8669-7F82-41D7-A22A-FCD00623AFEC}" srcOrd="0" destOrd="0" presId="urn:microsoft.com/office/officeart/2005/8/layout/chevron1"/>
    <dgm:cxn modelId="{5144E27B-9E6D-4FEE-931B-71C63E5340C2}" type="presOf" srcId="{D073EFF3-DABD-40F1-B108-1AE714118480}" destId="{ECFAC368-43E7-4BE3-A22C-4C51007E5A32}"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C8AC145B-910E-423F-9E40-099019AF8E2E}" type="presOf" srcId="{3C1EF001-48C0-4E43-AFE3-C5F559BF5E5F}" destId="{336920FD-15A9-4819-BC21-DF710BD7A77A}" srcOrd="0" destOrd="0" presId="urn:microsoft.com/office/officeart/2005/8/layout/chevron1"/>
    <dgm:cxn modelId="{F82729C5-BDB6-43F5-A52E-3DE54F3672E9}" srcId="{8704457E-61BF-4AD2-8E91-7D57FE9CEEA2}" destId="{B15517A5-D8F9-4659-AA33-AF994D3BF68C}" srcOrd="3" destOrd="0" parTransId="{426BB73A-D58F-4748-8979-35BED00C58C8}" sibTransId="{1C0EB0BC-7747-4E68-AD8B-4E0D47BBE480}"/>
    <dgm:cxn modelId="{F1CB23FB-F86C-4E9F-9765-8899933D549D}" type="presOf" srcId="{5BDA63E8-26B2-4CB3-9E6D-8EEC65446A05}" destId="{2CA03A85-B2A4-49CF-9F63-E1B4CF6B88AB}" srcOrd="0" destOrd="0" presId="urn:microsoft.com/office/officeart/2005/8/layout/chevron1"/>
    <dgm:cxn modelId="{6C43A92F-7180-45E9-8D0A-35136A40FFDD}" srcId="{8704457E-61BF-4AD2-8E91-7D57FE9CEEA2}" destId="{3C1EF001-48C0-4E43-AFE3-C5F559BF5E5F}" srcOrd="1" destOrd="0" parTransId="{0B396ABA-6869-47EA-9F5D-1846143F4DB2}" sibTransId="{0FEBF69A-A8A1-4231-9897-99F6E22BE088}"/>
    <dgm:cxn modelId="{612F383E-78A6-4641-BFA1-BF4CCE9A118D}" type="presParOf" srcId="{345A8669-7F82-41D7-A22A-FCD00623AFEC}" destId="{C1C8D83A-73AC-46C1-BF3D-1EC603D30C5E}" srcOrd="0" destOrd="0" presId="urn:microsoft.com/office/officeart/2005/8/layout/chevron1"/>
    <dgm:cxn modelId="{1C467F29-D1EE-40FA-90B5-88E05C8B72F5}" type="presParOf" srcId="{345A8669-7F82-41D7-A22A-FCD00623AFEC}" destId="{39A8FCE7-5150-4961-9115-EE6906FFA623}" srcOrd="1" destOrd="0" presId="urn:microsoft.com/office/officeart/2005/8/layout/chevron1"/>
    <dgm:cxn modelId="{B88C217B-3209-41E6-A338-57E4894F6861}" type="presParOf" srcId="{345A8669-7F82-41D7-A22A-FCD00623AFEC}" destId="{336920FD-15A9-4819-BC21-DF710BD7A77A}" srcOrd="2" destOrd="0" presId="urn:microsoft.com/office/officeart/2005/8/layout/chevron1"/>
    <dgm:cxn modelId="{160A98C1-15CD-411C-8CDE-CE19AD0DE6AF}" type="presParOf" srcId="{345A8669-7F82-41D7-A22A-FCD00623AFEC}" destId="{36A9F2C6-CAB5-499F-B02D-B6C8385E4E67}" srcOrd="3" destOrd="0" presId="urn:microsoft.com/office/officeart/2005/8/layout/chevron1"/>
    <dgm:cxn modelId="{DF522770-DD9F-412D-B222-3798D91BCA39}" type="presParOf" srcId="{345A8669-7F82-41D7-A22A-FCD00623AFEC}" destId="{2CA03A85-B2A4-49CF-9F63-E1B4CF6B88AB}" srcOrd="4" destOrd="0" presId="urn:microsoft.com/office/officeart/2005/8/layout/chevron1"/>
    <dgm:cxn modelId="{EEDD4A7A-1769-415A-9A60-EFD9268F001F}" type="presParOf" srcId="{345A8669-7F82-41D7-A22A-FCD00623AFEC}" destId="{F774B0D5-1663-4C65-8CA0-CE6783498BE6}" srcOrd="5" destOrd="0" presId="urn:microsoft.com/office/officeart/2005/8/layout/chevron1"/>
    <dgm:cxn modelId="{571AC74B-F271-4B0E-892C-4FC926A72957}" type="presParOf" srcId="{345A8669-7F82-41D7-A22A-FCD00623AFEC}" destId="{5E70A633-E42D-4C08-9916-EA2015BBCEC8}" srcOrd="6" destOrd="0" presId="urn:microsoft.com/office/officeart/2005/8/layout/chevron1"/>
    <dgm:cxn modelId="{A2B5E888-EACB-4DD4-A659-E51A024521B5}" type="presParOf" srcId="{345A8669-7F82-41D7-A22A-FCD00623AFEC}" destId="{33661754-03F2-4F17-AF9D-0378F7164DFE}" srcOrd="7" destOrd="0" presId="urn:microsoft.com/office/officeart/2005/8/layout/chevron1"/>
    <dgm:cxn modelId="{53211DC4-3A71-4674-ACDE-015E98ED73DC}" type="presParOf" srcId="{345A8669-7F82-41D7-A22A-FCD00623AFEC}" destId="{AADCDD9C-6857-4E91-8601-F6FFC8B98610}" srcOrd="8" destOrd="0" presId="urn:microsoft.com/office/officeart/2005/8/layout/chevron1"/>
    <dgm:cxn modelId="{05A7D314-52CA-486C-A941-EA6048BCCA2F}" type="presParOf" srcId="{345A8669-7F82-41D7-A22A-FCD00623AFEC}" destId="{FDA6270E-039D-4460-83BC-B727A520A421}" srcOrd="9" destOrd="0" presId="urn:microsoft.com/office/officeart/2005/8/layout/chevron1"/>
    <dgm:cxn modelId="{C51C2B51-8642-49C4-B1E5-F6530E4E0096}" type="presParOf" srcId="{345A8669-7F82-41D7-A22A-FCD00623AFEC}" destId="{ECFAC368-43E7-4BE3-A22C-4C51007E5A32}" srcOrd="10" destOrd="0" presId="urn:microsoft.com/office/officeart/2005/8/layout/chevron1"/>
    <dgm:cxn modelId="{D458C494-5BFD-4872-87F5-1D08A4E2F235}" type="presParOf" srcId="{345A8669-7F82-41D7-A22A-FCD00623AFEC}" destId="{91D64C9A-AA88-49B4-9B0F-758DB25B90A5}" srcOrd="11" destOrd="0" presId="urn:microsoft.com/office/officeart/2005/8/layout/chevron1"/>
    <dgm:cxn modelId="{711F05AD-1ECF-4AC9-B804-EA66EC5CA7B6}"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4"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F7D0E232-260E-4632-9132-4D64BE9DFA67}" type="presOf" srcId="{EE2E5FBD-15FE-4A79-90A8-EF6C89A488F8}" destId="{AADCDD9C-6857-4E91-8601-F6FFC8B98610}" srcOrd="0" destOrd="0" presId="urn:microsoft.com/office/officeart/2005/8/layout/chevron1"/>
    <dgm:cxn modelId="{2977E7B8-DC4E-471D-9FDE-CA1624B59EC8}" srcId="{8704457E-61BF-4AD2-8E91-7D57FE9CEEA2}" destId="{5A93FD72-2874-458C-A98D-EE49265890CC}" srcOrd="0" destOrd="0" parTransId="{10CB6B0C-3943-4DFE-BF0F-535200B7537C}" sibTransId="{354043F5-1004-440D-AE19-C9FF614EEEDF}"/>
    <dgm:cxn modelId="{80945E60-1389-41ED-BF41-4B4BF1010F53}" type="presOf" srcId="{D073EFF3-DABD-40F1-B108-1AE714118480}" destId="{ECFAC368-43E7-4BE3-A22C-4C51007E5A32}" srcOrd="0" destOrd="0" presId="urn:microsoft.com/office/officeart/2005/8/layout/chevron1"/>
    <dgm:cxn modelId="{AD984394-F68A-4136-8F25-B716DA8D196A}" type="presOf" srcId="{5BDA63E8-26B2-4CB3-9E6D-8EEC65446A05}" destId="{2CA03A85-B2A4-49CF-9F63-E1B4CF6B88AB}" srcOrd="0" destOrd="0" presId="urn:microsoft.com/office/officeart/2005/8/layout/chevron1"/>
    <dgm:cxn modelId="{1A33FA48-A253-4C58-BC15-FC93C109FE03}" srcId="{8704457E-61BF-4AD2-8E91-7D57FE9CEEA2}" destId="{7B244DD5-18C0-44B2-9BD9-C8D8AA4A5D9C}" srcOrd="6" destOrd="0" parTransId="{EEDC9F6A-A604-4F8A-B13C-580E307C9225}" sibTransId="{EDABDF6B-7B3B-4E6B-8318-E43EE42B98E2}"/>
    <dgm:cxn modelId="{D48FD54C-992E-4C63-817A-94D16E14331F}" srcId="{8704457E-61BF-4AD2-8E91-7D57FE9CEEA2}" destId="{EE2E5FBD-15FE-4A79-90A8-EF6C89A488F8}" srcOrd="4" destOrd="0" parTransId="{65CB2AA2-AE4D-4F7F-B5F3-36AF2D490FEC}" sibTransId="{0B5365F6-46D3-42FE-8B45-0648510A4D20}"/>
    <dgm:cxn modelId="{C35364B8-92B8-4D1F-AE3A-4343A886F515}" srcId="{8704457E-61BF-4AD2-8E91-7D57FE9CEEA2}" destId="{D073EFF3-DABD-40F1-B108-1AE714118480}" srcOrd="5" destOrd="0" parTransId="{2DD1E69E-15ED-43C7-A436-5703270E517B}" sibTransId="{34167EA0-B5A6-40A7-B544-6D198B19C9A0}"/>
    <dgm:cxn modelId="{FCD1EF2E-F7D7-479F-AA4D-EA72D7A652E3}" type="presOf" srcId="{3C1EF001-48C0-4E43-AFE3-C5F559BF5E5F}" destId="{336920FD-15A9-4819-BC21-DF710BD7A77A}" srcOrd="0" destOrd="0" presId="urn:microsoft.com/office/officeart/2005/8/layout/chevron1"/>
    <dgm:cxn modelId="{FDD9736A-752D-45C8-9024-04A4A2E1B776}" type="presOf" srcId="{B15517A5-D8F9-4659-AA33-AF994D3BF68C}" destId="{5E70A633-E42D-4C08-9916-EA2015BBCEC8}"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F82729C5-BDB6-43F5-A52E-3DE54F3672E9}" srcId="{8704457E-61BF-4AD2-8E91-7D57FE9CEEA2}" destId="{B15517A5-D8F9-4659-AA33-AF994D3BF68C}" srcOrd="3" destOrd="0" parTransId="{426BB73A-D58F-4748-8979-35BED00C58C8}" sibTransId="{1C0EB0BC-7747-4E68-AD8B-4E0D47BBE480}"/>
    <dgm:cxn modelId="{7B80B6D4-D5FA-4FE3-9634-8DDF99EA0520}" type="presOf" srcId="{5A93FD72-2874-458C-A98D-EE49265890CC}" destId="{C1C8D83A-73AC-46C1-BF3D-1EC603D30C5E}" srcOrd="0" destOrd="0" presId="urn:microsoft.com/office/officeart/2005/8/layout/chevron1"/>
    <dgm:cxn modelId="{7CF16F92-E12A-445F-9872-EBC3663AF816}" type="presOf" srcId="{7B244DD5-18C0-44B2-9BD9-C8D8AA4A5D9C}" destId="{F0B86909-5D51-4729-90C3-D2F1263B0DDF}" srcOrd="0" destOrd="0" presId="urn:microsoft.com/office/officeart/2005/8/layout/chevron1"/>
    <dgm:cxn modelId="{6C43A92F-7180-45E9-8D0A-35136A40FFDD}" srcId="{8704457E-61BF-4AD2-8E91-7D57FE9CEEA2}" destId="{3C1EF001-48C0-4E43-AFE3-C5F559BF5E5F}" srcOrd="1" destOrd="0" parTransId="{0B396ABA-6869-47EA-9F5D-1846143F4DB2}" sibTransId="{0FEBF69A-A8A1-4231-9897-99F6E22BE088}"/>
    <dgm:cxn modelId="{81321F57-0500-4C2E-83F1-CAD2A2BC8776}" type="presOf" srcId="{8704457E-61BF-4AD2-8E91-7D57FE9CEEA2}" destId="{345A8669-7F82-41D7-A22A-FCD00623AFEC}" srcOrd="0" destOrd="0" presId="urn:microsoft.com/office/officeart/2005/8/layout/chevron1"/>
    <dgm:cxn modelId="{F8F64030-A314-423D-8EF3-A66AEBCAFEDF}" type="presParOf" srcId="{345A8669-7F82-41D7-A22A-FCD00623AFEC}" destId="{C1C8D83A-73AC-46C1-BF3D-1EC603D30C5E}" srcOrd="0" destOrd="0" presId="urn:microsoft.com/office/officeart/2005/8/layout/chevron1"/>
    <dgm:cxn modelId="{FC8C081A-BFCC-4C00-81CC-C4DF85D83BFE}" type="presParOf" srcId="{345A8669-7F82-41D7-A22A-FCD00623AFEC}" destId="{39A8FCE7-5150-4961-9115-EE6906FFA623}" srcOrd="1" destOrd="0" presId="urn:microsoft.com/office/officeart/2005/8/layout/chevron1"/>
    <dgm:cxn modelId="{CBEF156E-36DD-4C5F-A98C-A66CE4EE2DCA}" type="presParOf" srcId="{345A8669-7F82-41D7-A22A-FCD00623AFEC}" destId="{336920FD-15A9-4819-BC21-DF710BD7A77A}" srcOrd="2" destOrd="0" presId="urn:microsoft.com/office/officeart/2005/8/layout/chevron1"/>
    <dgm:cxn modelId="{E63ECDF2-94BD-4C4C-9411-48392D085CBB}" type="presParOf" srcId="{345A8669-7F82-41D7-A22A-FCD00623AFEC}" destId="{36A9F2C6-CAB5-499F-B02D-B6C8385E4E67}" srcOrd="3" destOrd="0" presId="urn:microsoft.com/office/officeart/2005/8/layout/chevron1"/>
    <dgm:cxn modelId="{5CD11ACF-CF49-4840-998B-E81DD77FD05F}" type="presParOf" srcId="{345A8669-7F82-41D7-A22A-FCD00623AFEC}" destId="{2CA03A85-B2A4-49CF-9F63-E1B4CF6B88AB}" srcOrd="4" destOrd="0" presId="urn:microsoft.com/office/officeart/2005/8/layout/chevron1"/>
    <dgm:cxn modelId="{21C2DE10-2F5B-4F2C-97E0-384097CB2671}" type="presParOf" srcId="{345A8669-7F82-41D7-A22A-FCD00623AFEC}" destId="{F774B0D5-1663-4C65-8CA0-CE6783498BE6}" srcOrd="5" destOrd="0" presId="urn:microsoft.com/office/officeart/2005/8/layout/chevron1"/>
    <dgm:cxn modelId="{B48F9831-4A85-46F2-B2D6-8B54EF69FDB5}" type="presParOf" srcId="{345A8669-7F82-41D7-A22A-FCD00623AFEC}" destId="{5E70A633-E42D-4C08-9916-EA2015BBCEC8}" srcOrd="6" destOrd="0" presId="urn:microsoft.com/office/officeart/2005/8/layout/chevron1"/>
    <dgm:cxn modelId="{039D87F1-13FA-4F68-BC46-C59FA16BA814}" type="presParOf" srcId="{345A8669-7F82-41D7-A22A-FCD00623AFEC}" destId="{33661754-03F2-4F17-AF9D-0378F7164DFE}" srcOrd="7" destOrd="0" presId="urn:microsoft.com/office/officeart/2005/8/layout/chevron1"/>
    <dgm:cxn modelId="{8CEFC843-D2EA-477C-98C6-7AB7A4319590}" type="presParOf" srcId="{345A8669-7F82-41D7-A22A-FCD00623AFEC}" destId="{AADCDD9C-6857-4E91-8601-F6FFC8B98610}" srcOrd="8" destOrd="0" presId="urn:microsoft.com/office/officeart/2005/8/layout/chevron1"/>
    <dgm:cxn modelId="{153FCF7C-0746-4BD8-B624-582871F53982}" type="presParOf" srcId="{345A8669-7F82-41D7-A22A-FCD00623AFEC}" destId="{FDA6270E-039D-4460-83BC-B727A520A421}" srcOrd="9" destOrd="0" presId="urn:microsoft.com/office/officeart/2005/8/layout/chevron1"/>
    <dgm:cxn modelId="{01868AE8-CF48-4E92-9331-DB79E0FB8FE1}" type="presParOf" srcId="{345A8669-7F82-41D7-A22A-FCD00623AFEC}" destId="{ECFAC368-43E7-4BE3-A22C-4C51007E5A32}" srcOrd="10" destOrd="0" presId="urn:microsoft.com/office/officeart/2005/8/layout/chevron1"/>
    <dgm:cxn modelId="{E8659B9A-563E-4680-A4FA-75B14773C437}" type="presParOf" srcId="{345A8669-7F82-41D7-A22A-FCD00623AFEC}" destId="{91D64C9A-AA88-49B4-9B0F-758DB25B90A5}" srcOrd="11" destOrd="0" presId="urn:microsoft.com/office/officeart/2005/8/layout/chevron1"/>
    <dgm:cxn modelId="{45E8DF5B-1EB2-4FC2-918C-95FF143F3F2E}"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4"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2977E7B8-DC4E-471D-9FDE-CA1624B59EC8}" srcId="{8704457E-61BF-4AD2-8E91-7D57FE9CEEA2}" destId="{5A93FD72-2874-458C-A98D-EE49265890CC}" srcOrd="0" destOrd="0" parTransId="{10CB6B0C-3943-4DFE-BF0F-535200B7537C}" sibTransId="{354043F5-1004-440D-AE19-C9FF614EEEDF}"/>
    <dgm:cxn modelId="{4771A706-59E4-445E-A4B0-2EE52E2D390E}" type="presOf" srcId="{B15517A5-D8F9-4659-AA33-AF994D3BF68C}" destId="{5E70A633-E42D-4C08-9916-EA2015BBCEC8}" srcOrd="0" destOrd="0" presId="urn:microsoft.com/office/officeart/2005/8/layout/chevron1"/>
    <dgm:cxn modelId="{1A33FA48-A253-4C58-BC15-FC93C109FE03}" srcId="{8704457E-61BF-4AD2-8E91-7D57FE9CEEA2}" destId="{7B244DD5-18C0-44B2-9BD9-C8D8AA4A5D9C}" srcOrd="6" destOrd="0" parTransId="{EEDC9F6A-A604-4F8A-B13C-580E307C9225}" sibTransId="{EDABDF6B-7B3B-4E6B-8318-E43EE42B98E2}"/>
    <dgm:cxn modelId="{D48FD54C-992E-4C63-817A-94D16E14331F}" srcId="{8704457E-61BF-4AD2-8E91-7D57FE9CEEA2}" destId="{EE2E5FBD-15FE-4A79-90A8-EF6C89A488F8}" srcOrd="4" destOrd="0" parTransId="{65CB2AA2-AE4D-4F7F-B5F3-36AF2D490FEC}" sibTransId="{0B5365F6-46D3-42FE-8B45-0648510A4D20}"/>
    <dgm:cxn modelId="{7B4FD0CA-4426-43EF-93A9-4A5AF93A711B}" type="presOf" srcId="{5BDA63E8-26B2-4CB3-9E6D-8EEC65446A05}" destId="{2CA03A85-B2A4-49CF-9F63-E1B4CF6B88AB}" srcOrd="0" destOrd="0" presId="urn:microsoft.com/office/officeart/2005/8/layout/chevron1"/>
    <dgm:cxn modelId="{C35364B8-92B8-4D1F-AE3A-4343A886F515}" srcId="{8704457E-61BF-4AD2-8E91-7D57FE9CEEA2}" destId="{D073EFF3-DABD-40F1-B108-1AE714118480}" srcOrd="5" destOrd="0" parTransId="{2DD1E69E-15ED-43C7-A436-5703270E517B}" sibTransId="{34167EA0-B5A6-40A7-B544-6D198B19C9A0}"/>
    <dgm:cxn modelId="{B8F9437E-B2EF-4539-A67D-363710B5F2C6}" type="presOf" srcId="{5A93FD72-2874-458C-A98D-EE49265890CC}" destId="{C1C8D83A-73AC-46C1-BF3D-1EC603D30C5E}" srcOrd="0" destOrd="0" presId="urn:microsoft.com/office/officeart/2005/8/layout/chevron1"/>
    <dgm:cxn modelId="{F76F7310-3E94-4592-A33C-2A57950E6EC3}" type="presOf" srcId="{8704457E-61BF-4AD2-8E91-7D57FE9CEEA2}" destId="{345A8669-7F82-41D7-A22A-FCD00623AFEC}" srcOrd="0" destOrd="0" presId="urn:microsoft.com/office/officeart/2005/8/layout/chevron1"/>
    <dgm:cxn modelId="{AD22DB48-CE27-4B07-B209-38E4681B2029}" type="presOf" srcId="{3C1EF001-48C0-4E43-AFE3-C5F559BF5E5F}" destId="{336920FD-15A9-4819-BC21-DF710BD7A77A}"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F82729C5-BDB6-43F5-A52E-3DE54F3672E9}" srcId="{8704457E-61BF-4AD2-8E91-7D57FE9CEEA2}" destId="{B15517A5-D8F9-4659-AA33-AF994D3BF68C}" srcOrd="3" destOrd="0" parTransId="{426BB73A-D58F-4748-8979-35BED00C58C8}" sibTransId="{1C0EB0BC-7747-4E68-AD8B-4E0D47BBE480}"/>
    <dgm:cxn modelId="{252F2C50-C729-4B16-AD34-8B636E904CD1}" type="presOf" srcId="{D073EFF3-DABD-40F1-B108-1AE714118480}" destId="{ECFAC368-43E7-4BE3-A22C-4C51007E5A32}" srcOrd="0" destOrd="0" presId="urn:microsoft.com/office/officeart/2005/8/layout/chevron1"/>
    <dgm:cxn modelId="{0A6B6816-1C47-4276-8681-E263B83FFB49}" type="presOf" srcId="{7B244DD5-18C0-44B2-9BD9-C8D8AA4A5D9C}" destId="{F0B86909-5D51-4729-90C3-D2F1263B0DDF}" srcOrd="0" destOrd="0" presId="urn:microsoft.com/office/officeart/2005/8/layout/chevron1"/>
    <dgm:cxn modelId="{F3894D02-B037-4FD2-B695-F53D234066DE}" type="presOf" srcId="{EE2E5FBD-15FE-4A79-90A8-EF6C89A488F8}" destId="{AADCDD9C-6857-4E91-8601-F6FFC8B98610}" srcOrd="0" destOrd="0" presId="urn:microsoft.com/office/officeart/2005/8/layout/chevron1"/>
    <dgm:cxn modelId="{6C43A92F-7180-45E9-8D0A-35136A40FFDD}" srcId="{8704457E-61BF-4AD2-8E91-7D57FE9CEEA2}" destId="{3C1EF001-48C0-4E43-AFE3-C5F559BF5E5F}" srcOrd="1" destOrd="0" parTransId="{0B396ABA-6869-47EA-9F5D-1846143F4DB2}" sibTransId="{0FEBF69A-A8A1-4231-9897-99F6E22BE088}"/>
    <dgm:cxn modelId="{606CB8E6-3D23-400C-8503-26948FEABC5D}" type="presParOf" srcId="{345A8669-7F82-41D7-A22A-FCD00623AFEC}" destId="{C1C8D83A-73AC-46C1-BF3D-1EC603D30C5E}" srcOrd="0" destOrd="0" presId="urn:microsoft.com/office/officeart/2005/8/layout/chevron1"/>
    <dgm:cxn modelId="{24CEAEC9-397F-485B-9E77-06165F29ECB6}" type="presParOf" srcId="{345A8669-7F82-41D7-A22A-FCD00623AFEC}" destId="{39A8FCE7-5150-4961-9115-EE6906FFA623}" srcOrd="1" destOrd="0" presId="urn:microsoft.com/office/officeart/2005/8/layout/chevron1"/>
    <dgm:cxn modelId="{20803D64-29F5-40BC-AE72-E7DDA26470F3}" type="presParOf" srcId="{345A8669-7F82-41D7-A22A-FCD00623AFEC}" destId="{336920FD-15A9-4819-BC21-DF710BD7A77A}" srcOrd="2" destOrd="0" presId="urn:microsoft.com/office/officeart/2005/8/layout/chevron1"/>
    <dgm:cxn modelId="{DDA813B3-9374-4864-986E-713184447F3E}" type="presParOf" srcId="{345A8669-7F82-41D7-A22A-FCD00623AFEC}" destId="{36A9F2C6-CAB5-499F-B02D-B6C8385E4E67}" srcOrd="3" destOrd="0" presId="urn:microsoft.com/office/officeart/2005/8/layout/chevron1"/>
    <dgm:cxn modelId="{B77AA9CB-8852-42D1-B59C-B8B04C70DD3C}" type="presParOf" srcId="{345A8669-7F82-41D7-A22A-FCD00623AFEC}" destId="{2CA03A85-B2A4-49CF-9F63-E1B4CF6B88AB}" srcOrd="4" destOrd="0" presId="urn:microsoft.com/office/officeart/2005/8/layout/chevron1"/>
    <dgm:cxn modelId="{BBB7DDBA-48EB-4C9A-A385-D5E5CAC3751E}" type="presParOf" srcId="{345A8669-7F82-41D7-A22A-FCD00623AFEC}" destId="{F774B0D5-1663-4C65-8CA0-CE6783498BE6}" srcOrd="5" destOrd="0" presId="urn:microsoft.com/office/officeart/2005/8/layout/chevron1"/>
    <dgm:cxn modelId="{73FAA830-E0EC-43B0-A9F6-66EEEF5EFF56}" type="presParOf" srcId="{345A8669-7F82-41D7-A22A-FCD00623AFEC}" destId="{5E70A633-E42D-4C08-9916-EA2015BBCEC8}" srcOrd="6" destOrd="0" presId="urn:microsoft.com/office/officeart/2005/8/layout/chevron1"/>
    <dgm:cxn modelId="{CCEA9ED6-48AD-4334-B6EF-D2819127654B}" type="presParOf" srcId="{345A8669-7F82-41D7-A22A-FCD00623AFEC}" destId="{33661754-03F2-4F17-AF9D-0378F7164DFE}" srcOrd="7" destOrd="0" presId="urn:microsoft.com/office/officeart/2005/8/layout/chevron1"/>
    <dgm:cxn modelId="{CA370A03-D29A-491D-8784-4002E948A955}" type="presParOf" srcId="{345A8669-7F82-41D7-A22A-FCD00623AFEC}" destId="{AADCDD9C-6857-4E91-8601-F6FFC8B98610}" srcOrd="8" destOrd="0" presId="urn:microsoft.com/office/officeart/2005/8/layout/chevron1"/>
    <dgm:cxn modelId="{AAC03EA7-F0A4-4C53-B424-55CF02DAD8F4}" type="presParOf" srcId="{345A8669-7F82-41D7-A22A-FCD00623AFEC}" destId="{FDA6270E-039D-4460-83BC-B727A520A421}" srcOrd="9" destOrd="0" presId="urn:microsoft.com/office/officeart/2005/8/layout/chevron1"/>
    <dgm:cxn modelId="{86AF8C13-82A6-458C-9C39-0327A1F31879}" type="presParOf" srcId="{345A8669-7F82-41D7-A22A-FCD00623AFEC}" destId="{ECFAC368-43E7-4BE3-A22C-4C51007E5A32}" srcOrd="10" destOrd="0" presId="urn:microsoft.com/office/officeart/2005/8/layout/chevron1"/>
    <dgm:cxn modelId="{F0003836-D9BC-473B-BED8-61205B2038AE}" type="presParOf" srcId="{345A8669-7F82-41D7-A22A-FCD00623AFEC}" destId="{91D64C9A-AA88-49B4-9B0F-758DB25B90A5}" srcOrd="11" destOrd="0" presId="urn:microsoft.com/office/officeart/2005/8/layout/chevron1"/>
    <dgm:cxn modelId="{4AF6943C-DFD5-4C49-8ADE-FC161A1E496E}"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4"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6C43A92F-7180-45E9-8D0A-35136A40FFDD}" srcId="{8704457E-61BF-4AD2-8E91-7D57FE9CEEA2}" destId="{3C1EF001-48C0-4E43-AFE3-C5F559BF5E5F}" srcOrd="1" destOrd="0" parTransId="{0B396ABA-6869-47EA-9F5D-1846143F4DB2}" sibTransId="{0FEBF69A-A8A1-4231-9897-99F6E22BE088}"/>
    <dgm:cxn modelId="{05115060-BDC4-4032-8D53-7F302E1CDADB}" type="presOf" srcId="{3C1EF001-48C0-4E43-AFE3-C5F559BF5E5F}" destId="{336920FD-15A9-4819-BC21-DF710BD7A77A}" srcOrd="0" destOrd="0" presId="urn:microsoft.com/office/officeart/2005/8/layout/chevron1"/>
    <dgm:cxn modelId="{1A33FA48-A253-4C58-BC15-FC93C109FE03}" srcId="{8704457E-61BF-4AD2-8E91-7D57FE9CEEA2}" destId="{7B244DD5-18C0-44B2-9BD9-C8D8AA4A5D9C}" srcOrd="6" destOrd="0" parTransId="{EEDC9F6A-A604-4F8A-B13C-580E307C9225}" sibTransId="{EDABDF6B-7B3B-4E6B-8318-E43EE42B98E2}"/>
    <dgm:cxn modelId="{9959EEB4-D339-4AEA-BD28-7712C0716092}" type="presOf" srcId="{7B244DD5-18C0-44B2-9BD9-C8D8AA4A5D9C}" destId="{F0B86909-5D51-4729-90C3-D2F1263B0DDF}" srcOrd="0" destOrd="0" presId="urn:microsoft.com/office/officeart/2005/8/layout/chevron1"/>
    <dgm:cxn modelId="{E0EF4A8E-87DB-43E5-8C9A-1B8095D1ED96}" type="presOf" srcId="{EE2E5FBD-15FE-4A79-90A8-EF6C89A488F8}" destId="{AADCDD9C-6857-4E91-8601-F6FFC8B98610}" srcOrd="0" destOrd="0" presId="urn:microsoft.com/office/officeart/2005/8/layout/chevron1"/>
    <dgm:cxn modelId="{F82729C5-BDB6-43F5-A52E-3DE54F3672E9}" srcId="{8704457E-61BF-4AD2-8E91-7D57FE9CEEA2}" destId="{B15517A5-D8F9-4659-AA33-AF994D3BF68C}" srcOrd="3" destOrd="0" parTransId="{426BB73A-D58F-4748-8979-35BED00C58C8}" sibTransId="{1C0EB0BC-7747-4E68-AD8B-4E0D47BBE480}"/>
    <dgm:cxn modelId="{C35364B8-92B8-4D1F-AE3A-4343A886F515}" srcId="{8704457E-61BF-4AD2-8E91-7D57FE9CEEA2}" destId="{D073EFF3-DABD-40F1-B108-1AE714118480}" srcOrd="5" destOrd="0" parTransId="{2DD1E69E-15ED-43C7-A436-5703270E517B}" sibTransId="{34167EA0-B5A6-40A7-B544-6D198B19C9A0}"/>
    <dgm:cxn modelId="{FD5AF632-D8C2-4D66-84AE-E7E8F1763D9B}" type="presOf" srcId="{8704457E-61BF-4AD2-8E91-7D57FE9CEEA2}" destId="{345A8669-7F82-41D7-A22A-FCD00623AFEC}"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BC556CAE-E5B4-4ECF-8F20-3FB5768CC8DD}" type="presOf" srcId="{5A93FD72-2874-458C-A98D-EE49265890CC}" destId="{C1C8D83A-73AC-46C1-BF3D-1EC603D30C5E}" srcOrd="0" destOrd="0" presId="urn:microsoft.com/office/officeart/2005/8/layout/chevron1"/>
    <dgm:cxn modelId="{95CEE5A7-0F5A-443C-BC28-FC1D1273B510}" type="presOf" srcId="{5BDA63E8-26B2-4CB3-9E6D-8EEC65446A05}" destId="{2CA03A85-B2A4-49CF-9F63-E1B4CF6B88AB}" srcOrd="0" destOrd="0" presId="urn:microsoft.com/office/officeart/2005/8/layout/chevron1"/>
    <dgm:cxn modelId="{2977E7B8-DC4E-471D-9FDE-CA1624B59EC8}" srcId="{8704457E-61BF-4AD2-8E91-7D57FE9CEEA2}" destId="{5A93FD72-2874-458C-A98D-EE49265890CC}" srcOrd="0" destOrd="0" parTransId="{10CB6B0C-3943-4DFE-BF0F-535200B7537C}" sibTransId="{354043F5-1004-440D-AE19-C9FF614EEEDF}"/>
    <dgm:cxn modelId="{912625E5-CD91-4EF7-84B0-D595786289E7}" type="presOf" srcId="{B15517A5-D8F9-4659-AA33-AF994D3BF68C}" destId="{5E70A633-E42D-4C08-9916-EA2015BBCEC8}" srcOrd="0" destOrd="0" presId="urn:microsoft.com/office/officeart/2005/8/layout/chevron1"/>
    <dgm:cxn modelId="{D48FD54C-992E-4C63-817A-94D16E14331F}" srcId="{8704457E-61BF-4AD2-8E91-7D57FE9CEEA2}" destId="{EE2E5FBD-15FE-4A79-90A8-EF6C89A488F8}" srcOrd="4" destOrd="0" parTransId="{65CB2AA2-AE4D-4F7F-B5F3-36AF2D490FEC}" sibTransId="{0B5365F6-46D3-42FE-8B45-0648510A4D20}"/>
    <dgm:cxn modelId="{100868AC-E02F-4DED-90A7-02516CC551FB}" type="presOf" srcId="{D073EFF3-DABD-40F1-B108-1AE714118480}" destId="{ECFAC368-43E7-4BE3-A22C-4C51007E5A32}" srcOrd="0" destOrd="0" presId="urn:microsoft.com/office/officeart/2005/8/layout/chevron1"/>
    <dgm:cxn modelId="{C35DB245-C24F-4955-A1CF-F9B302863A6F}" type="presParOf" srcId="{345A8669-7F82-41D7-A22A-FCD00623AFEC}" destId="{C1C8D83A-73AC-46C1-BF3D-1EC603D30C5E}" srcOrd="0" destOrd="0" presId="urn:microsoft.com/office/officeart/2005/8/layout/chevron1"/>
    <dgm:cxn modelId="{5786F9E5-4083-459A-88FB-EC5F36100838}" type="presParOf" srcId="{345A8669-7F82-41D7-A22A-FCD00623AFEC}" destId="{39A8FCE7-5150-4961-9115-EE6906FFA623}" srcOrd="1" destOrd="0" presId="urn:microsoft.com/office/officeart/2005/8/layout/chevron1"/>
    <dgm:cxn modelId="{B6E9C8E2-849A-474E-8F01-151E43F7EBB3}" type="presParOf" srcId="{345A8669-7F82-41D7-A22A-FCD00623AFEC}" destId="{336920FD-15A9-4819-BC21-DF710BD7A77A}" srcOrd="2" destOrd="0" presId="urn:microsoft.com/office/officeart/2005/8/layout/chevron1"/>
    <dgm:cxn modelId="{15A2DB16-3232-42D9-8FFD-309DC28DB45F}" type="presParOf" srcId="{345A8669-7F82-41D7-A22A-FCD00623AFEC}" destId="{36A9F2C6-CAB5-499F-B02D-B6C8385E4E67}" srcOrd="3" destOrd="0" presId="urn:microsoft.com/office/officeart/2005/8/layout/chevron1"/>
    <dgm:cxn modelId="{C81EAFBC-CB80-40D5-927C-F72CE21D5F53}" type="presParOf" srcId="{345A8669-7F82-41D7-A22A-FCD00623AFEC}" destId="{2CA03A85-B2A4-49CF-9F63-E1B4CF6B88AB}" srcOrd="4" destOrd="0" presId="urn:microsoft.com/office/officeart/2005/8/layout/chevron1"/>
    <dgm:cxn modelId="{598BCDD2-12A7-41B3-9EDD-8C50368C3D3F}" type="presParOf" srcId="{345A8669-7F82-41D7-A22A-FCD00623AFEC}" destId="{F774B0D5-1663-4C65-8CA0-CE6783498BE6}" srcOrd="5" destOrd="0" presId="urn:microsoft.com/office/officeart/2005/8/layout/chevron1"/>
    <dgm:cxn modelId="{DCE2F407-A21E-47E2-99D9-BECBE7FBA448}" type="presParOf" srcId="{345A8669-7F82-41D7-A22A-FCD00623AFEC}" destId="{5E70A633-E42D-4C08-9916-EA2015BBCEC8}" srcOrd="6" destOrd="0" presId="urn:microsoft.com/office/officeart/2005/8/layout/chevron1"/>
    <dgm:cxn modelId="{6B77021E-72E3-4D23-8697-D7BB7CD8575B}" type="presParOf" srcId="{345A8669-7F82-41D7-A22A-FCD00623AFEC}" destId="{33661754-03F2-4F17-AF9D-0378F7164DFE}" srcOrd="7" destOrd="0" presId="urn:microsoft.com/office/officeart/2005/8/layout/chevron1"/>
    <dgm:cxn modelId="{B07D7F07-CA1F-4205-965C-17B7F7908296}" type="presParOf" srcId="{345A8669-7F82-41D7-A22A-FCD00623AFEC}" destId="{AADCDD9C-6857-4E91-8601-F6FFC8B98610}" srcOrd="8" destOrd="0" presId="urn:microsoft.com/office/officeart/2005/8/layout/chevron1"/>
    <dgm:cxn modelId="{47EFDA99-A184-487B-BECE-110491AD2F5A}" type="presParOf" srcId="{345A8669-7F82-41D7-A22A-FCD00623AFEC}" destId="{FDA6270E-039D-4460-83BC-B727A520A421}" srcOrd="9" destOrd="0" presId="urn:microsoft.com/office/officeart/2005/8/layout/chevron1"/>
    <dgm:cxn modelId="{1321A40F-A718-49CC-B4FB-EED2C2CF8B50}" type="presParOf" srcId="{345A8669-7F82-41D7-A22A-FCD00623AFEC}" destId="{ECFAC368-43E7-4BE3-A22C-4C51007E5A32}" srcOrd="10" destOrd="0" presId="urn:microsoft.com/office/officeart/2005/8/layout/chevron1"/>
    <dgm:cxn modelId="{2C57FD30-B0C9-4F04-8063-0C0D7CC6114D}" type="presParOf" srcId="{345A8669-7F82-41D7-A22A-FCD00623AFEC}" destId="{91D64C9A-AA88-49B4-9B0F-758DB25B90A5}" srcOrd="11" destOrd="0" presId="urn:microsoft.com/office/officeart/2005/8/layout/chevron1"/>
    <dgm:cxn modelId="{1BD3F80B-5B4A-4795-B6EC-14B63211230D}"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4"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444B99D7-8531-42ED-B63C-1F561780C2FB}" type="presOf" srcId="{B15517A5-D8F9-4659-AA33-AF994D3BF68C}" destId="{5E70A633-E42D-4C08-9916-EA2015BBCEC8}" srcOrd="0" destOrd="0" presId="urn:microsoft.com/office/officeart/2005/8/layout/chevron1"/>
    <dgm:cxn modelId="{9478D11B-80C4-42BF-BAD0-810A7967A68F}" type="presOf" srcId="{D073EFF3-DABD-40F1-B108-1AE714118480}" destId="{ECFAC368-43E7-4BE3-A22C-4C51007E5A32}" srcOrd="0" destOrd="0" presId="urn:microsoft.com/office/officeart/2005/8/layout/chevron1"/>
    <dgm:cxn modelId="{2977E7B8-DC4E-471D-9FDE-CA1624B59EC8}" srcId="{8704457E-61BF-4AD2-8E91-7D57FE9CEEA2}" destId="{5A93FD72-2874-458C-A98D-EE49265890CC}" srcOrd="0" destOrd="0" parTransId="{10CB6B0C-3943-4DFE-BF0F-535200B7537C}" sibTransId="{354043F5-1004-440D-AE19-C9FF614EEEDF}"/>
    <dgm:cxn modelId="{1A33FA48-A253-4C58-BC15-FC93C109FE03}" srcId="{8704457E-61BF-4AD2-8E91-7D57FE9CEEA2}" destId="{7B244DD5-18C0-44B2-9BD9-C8D8AA4A5D9C}" srcOrd="6" destOrd="0" parTransId="{EEDC9F6A-A604-4F8A-B13C-580E307C9225}" sibTransId="{EDABDF6B-7B3B-4E6B-8318-E43EE42B98E2}"/>
    <dgm:cxn modelId="{7796A548-4FA8-456B-A51F-C9BE8DFE1896}" type="presOf" srcId="{8704457E-61BF-4AD2-8E91-7D57FE9CEEA2}" destId="{345A8669-7F82-41D7-A22A-FCD00623AFEC}" srcOrd="0" destOrd="0" presId="urn:microsoft.com/office/officeart/2005/8/layout/chevron1"/>
    <dgm:cxn modelId="{F4B57622-C82A-4110-84F7-A88068FBAE69}" type="presOf" srcId="{7B244DD5-18C0-44B2-9BD9-C8D8AA4A5D9C}" destId="{F0B86909-5D51-4729-90C3-D2F1263B0DDF}" srcOrd="0" destOrd="0" presId="urn:microsoft.com/office/officeart/2005/8/layout/chevron1"/>
    <dgm:cxn modelId="{A48093D8-21FB-4748-9EB0-1F534D181BE4}" type="presOf" srcId="{5A93FD72-2874-458C-A98D-EE49265890CC}" destId="{C1C8D83A-73AC-46C1-BF3D-1EC603D30C5E}" srcOrd="0" destOrd="0" presId="urn:microsoft.com/office/officeart/2005/8/layout/chevron1"/>
    <dgm:cxn modelId="{D48FD54C-992E-4C63-817A-94D16E14331F}" srcId="{8704457E-61BF-4AD2-8E91-7D57FE9CEEA2}" destId="{EE2E5FBD-15FE-4A79-90A8-EF6C89A488F8}" srcOrd="4" destOrd="0" parTransId="{65CB2AA2-AE4D-4F7F-B5F3-36AF2D490FEC}" sibTransId="{0B5365F6-46D3-42FE-8B45-0648510A4D20}"/>
    <dgm:cxn modelId="{C35364B8-92B8-4D1F-AE3A-4343A886F515}" srcId="{8704457E-61BF-4AD2-8E91-7D57FE9CEEA2}" destId="{D073EFF3-DABD-40F1-B108-1AE714118480}" srcOrd="5" destOrd="0" parTransId="{2DD1E69E-15ED-43C7-A436-5703270E517B}" sibTransId="{34167EA0-B5A6-40A7-B544-6D198B19C9A0}"/>
    <dgm:cxn modelId="{9473295B-97F8-4C87-BD18-374976A1C0E8}" type="presOf" srcId="{5BDA63E8-26B2-4CB3-9E6D-8EEC65446A05}" destId="{2CA03A85-B2A4-49CF-9F63-E1B4CF6B88AB}" srcOrd="0" destOrd="0" presId="urn:microsoft.com/office/officeart/2005/8/layout/chevron1"/>
    <dgm:cxn modelId="{33891D13-ABEE-4DCD-A970-E8277A2811AB}" type="presOf" srcId="{EE2E5FBD-15FE-4A79-90A8-EF6C89A488F8}" destId="{AADCDD9C-6857-4E91-8601-F6FFC8B98610}"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F82729C5-BDB6-43F5-A52E-3DE54F3672E9}" srcId="{8704457E-61BF-4AD2-8E91-7D57FE9CEEA2}" destId="{B15517A5-D8F9-4659-AA33-AF994D3BF68C}" srcOrd="3" destOrd="0" parTransId="{426BB73A-D58F-4748-8979-35BED00C58C8}" sibTransId="{1C0EB0BC-7747-4E68-AD8B-4E0D47BBE480}"/>
    <dgm:cxn modelId="{4C8EDC32-1B8B-4542-B397-26AEFCB35AA5}" type="presOf" srcId="{3C1EF001-48C0-4E43-AFE3-C5F559BF5E5F}" destId="{336920FD-15A9-4819-BC21-DF710BD7A77A}" srcOrd="0" destOrd="0" presId="urn:microsoft.com/office/officeart/2005/8/layout/chevron1"/>
    <dgm:cxn modelId="{6C43A92F-7180-45E9-8D0A-35136A40FFDD}" srcId="{8704457E-61BF-4AD2-8E91-7D57FE9CEEA2}" destId="{3C1EF001-48C0-4E43-AFE3-C5F559BF5E5F}" srcOrd="1" destOrd="0" parTransId="{0B396ABA-6869-47EA-9F5D-1846143F4DB2}" sibTransId="{0FEBF69A-A8A1-4231-9897-99F6E22BE088}"/>
    <dgm:cxn modelId="{C4932B8E-E581-4587-A16D-08890CD2A62B}" type="presParOf" srcId="{345A8669-7F82-41D7-A22A-FCD00623AFEC}" destId="{C1C8D83A-73AC-46C1-BF3D-1EC603D30C5E}" srcOrd="0" destOrd="0" presId="urn:microsoft.com/office/officeart/2005/8/layout/chevron1"/>
    <dgm:cxn modelId="{83A4E9E6-B4FE-4947-9A68-55A525AF98C2}" type="presParOf" srcId="{345A8669-7F82-41D7-A22A-FCD00623AFEC}" destId="{39A8FCE7-5150-4961-9115-EE6906FFA623}" srcOrd="1" destOrd="0" presId="urn:microsoft.com/office/officeart/2005/8/layout/chevron1"/>
    <dgm:cxn modelId="{11C514BF-A7E2-427D-88D4-431E0A99C5FE}" type="presParOf" srcId="{345A8669-7F82-41D7-A22A-FCD00623AFEC}" destId="{336920FD-15A9-4819-BC21-DF710BD7A77A}" srcOrd="2" destOrd="0" presId="urn:microsoft.com/office/officeart/2005/8/layout/chevron1"/>
    <dgm:cxn modelId="{76674237-50D2-4833-B4BC-D067B7C5BF6B}" type="presParOf" srcId="{345A8669-7F82-41D7-A22A-FCD00623AFEC}" destId="{36A9F2C6-CAB5-499F-B02D-B6C8385E4E67}" srcOrd="3" destOrd="0" presId="urn:microsoft.com/office/officeart/2005/8/layout/chevron1"/>
    <dgm:cxn modelId="{EE37490E-82F3-4768-B478-8FEFBC20325C}" type="presParOf" srcId="{345A8669-7F82-41D7-A22A-FCD00623AFEC}" destId="{2CA03A85-B2A4-49CF-9F63-E1B4CF6B88AB}" srcOrd="4" destOrd="0" presId="urn:microsoft.com/office/officeart/2005/8/layout/chevron1"/>
    <dgm:cxn modelId="{2EAFB540-60FC-4E93-96F7-12B11D18C75D}" type="presParOf" srcId="{345A8669-7F82-41D7-A22A-FCD00623AFEC}" destId="{F774B0D5-1663-4C65-8CA0-CE6783498BE6}" srcOrd="5" destOrd="0" presId="urn:microsoft.com/office/officeart/2005/8/layout/chevron1"/>
    <dgm:cxn modelId="{AC95DB99-15F6-451A-97EC-8104510E7234}" type="presParOf" srcId="{345A8669-7F82-41D7-A22A-FCD00623AFEC}" destId="{5E70A633-E42D-4C08-9916-EA2015BBCEC8}" srcOrd="6" destOrd="0" presId="urn:microsoft.com/office/officeart/2005/8/layout/chevron1"/>
    <dgm:cxn modelId="{DCF33498-6647-4435-B979-35C9F391428E}" type="presParOf" srcId="{345A8669-7F82-41D7-A22A-FCD00623AFEC}" destId="{33661754-03F2-4F17-AF9D-0378F7164DFE}" srcOrd="7" destOrd="0" presId="urn:microsoft.com/office/officeart/2005/8/layout/chevron1"/>
    <dgm:cxn modelId="{A8CA326B-513D-4590-8635-11072E772616}" type="presParOf" srcId="{345A8669-7F82-41D7-A22A-FCD00623AFEC}" destId="{AADCDD9C-6857-4E91-8601-F6FFC8B98610}" srcOrd="8" destOrd="0" presId="urn:microsoft.com/office/officeart/2005/8/layout/chevron1"/>
    <dgm:cxn modelId="{DE27C5CB-9A1E-4487-8307-600CD567DC96}" type="presParOf" srcId="{345A8669-7F82-41D7-A22A-FCD00623AFEC}" destId="{FDA6270E-039D-4460-83BC-B727A520A421}" srcOrd="9" destOrd="0" presId="urn:microsoft.com/office/officeart/2005/8/layout/chevron1"/>
    <dgm:cxn modelId="{71BAE63A-D0FE-467B-8349-E496ED271B5A}" type="presParOf" srcId="{345A8669-7F82-41D7-A22A-FCD00623AFEC}" destId="{ECFAC368-43E7-4BE3-A22C-4C51007E5A32}" srcOrd="10" destOrd="0" presId="urn:microsoft.com/office/officeart/2005/8/layout/chevron1"/>
    <dgm:cxn modelId="{C489956A-FAB4-49E5-8FDB-013D1CBDEC5D}" type="presParOf" srcId="{345A8669-7F82-41D7-A22A-FCD00623AFEC}" destId="{91D64C9A-AA88-49B4-9B0F-758DB25B90A5}" srcOrd="11" destOrd="0" presId="urn:microsoft.com/office/officeart/2005/8/layout/chevron1"/>
    <dgm:cxn modelId="{B3736E9F-0A97-4136-AC6A-96D2B41FDEFD}"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704457E-61BF-4AD2-8E91-7D57FE9CEEA2}" type="doc">
      <dgm:prSet loTypeId="urn:microsoft.com/office/officeart/2005/8/layout/chevron1" loCatId="process" qsTypeId="urn:microsoft.com/office/officeart/2005/8/quickstyle/simple3" qsCatId="simple" csTypeId="urn:microsoft.com/office/officeart/2005/8/colors/colorful4" csCatId="colorful" phldr="1"/>
      <dgm:spPr/>
    </dgm:pt>
    <dgm:pt modelId="{5A93FD72-2874-458C-A98D-EE49265890CC}">
      <dgm:prSet phldrT="[Text]"/>
      <dgm:spPr/>
      <dgm:t>
        <a:bodyPr/>
        <a:lstStyle/>
        <a:p>
          <a:r>
            <a:rPr lang="en-US" dirty="0" smtClean="0"/>
            <a:t>Project Initiation</a:t>
          </a:r>
          <a:endParaRPr lang="en-US" dirty="0"/>
        </a:p>
      </dgm:t>
    </dgm:pt>
    <dgm:pt modelId="{10CB6B0C-3943-4DFE-BF0F-535200B7537C}" type="parTrans" cxnId="{2977E7B8-DC4E-471D-9FDE-CA1624B59EC8}">
      <dgm:prSet/>
      <dgm:spPr/>
      <dgm:t>
        <a:bodyPr/>
        <a:lstStyle/>
        <a:p>
          <a:endParaRPr lang="en-US"/>
        </a:p>
      </dgm:t>
    </dgm:pt>
    <dgm:pt modelId="{354043F5-1004-440D-AE19-C9FF614EEEDF}" type="sibTrans" cxnId="{2977E7B8-DC4E-471D-9FDE-CA1624B59EC8}">
      <dgm:prSet/>
      <dgm:spPr/>
      <dgm:t>
        <a:bodyPr/>
        <a:lstStyle/>
        <a:p>
          <a:endParaRPr lang="en-US"/>
        </a:p>
      </dgm:t>
    </dgm:pt>
    <dgm:pt modelId="{3C1EF001-48C0-4E43-AFE3-C5F559BF5E5F}">
      <dgm:prSet phldrT="[Text]"/>
      <dgm:spPr/>
      <dgm:t>
        <a:bodyPr/>
        <a:lstStyle/>
        <a:p>
          <a:r>
            <a:rPr lang="en-US" dirty="0" smtClean="0"/>
            <a:t>Risk Assessment</a:t>
          </a:r>
          <a:endParaRPr lang="en-US" dirty="0"/>
        </a:p>
      </dgm:t>
    </dgm:pt>
    <dgm:pt modelId="{0B396ABA-6869-47EA-9F5D-1846143F4DB2}" type="parTrans" cxnId="{6C43A92F-7180-45E9-8D0A-35136A40FFDD}">
      <dgm:prSet/>
      <dgm:spPr/>
      <dgm:t>
        <a:bodyPr/>
        <a:lstStyle/>
        <a:p>
          <a:endParaRPr lang="en-US"/>
        </a:p>
      </dgm:t>
    </dgm:pt>
    <dgm:pt modelId="{0FEBF69A-A8A1-4231-9897-99F6E22BE088}" type="sibTrans" cxnId="{6C43A92F-7180-45E9-8D0A-35136A40FFDD}">
      <dgm:prSet/>
      <dgm:spPr/>
      <dgm:t>
        <a:bodyPr/>
        <a:lstStyle/>
        <a:p>
          <a:endParaRPr lang="en-US"/>
        </a:p>
      </dgm:t>
    </dgm:pt>
    <dgm:pt modelId="{5BDA63E8-26B2-4CB3-9E6D-8EEC65446A05}">
      <dgm:prSet phldrT="[Text]"/>
      <dgm:spPr/>
      <dgm:t>
        <a:bodyPr/>
        <a:lstStyle/>
        <a:p>
          <a:r>
            <a:rPr lang="en-US" dirty="0" smtClean="0"/>
            <a:t>Business Impact Assessment</a:t>
          </a:r>
          <a:endParaRPr lang="en-US" dirty="0"/>
        </a:p>
      </dgm:t>
    </dgm:pt>
    <dgm:pt modelId="{E6A074E9-53D1-4C35-8658-669371E46CBE}" type="parTrans" cxnId="{70017030-9102-43C8-AC10-31E4093024C8}">
      <dgm:prSet/>
      <dgm:spPr/>
      <dgm:t>
        <a:bodyPr/>
        <a:lstStyle/>
        <a:p>
          <a:endParaRPr lang="en-US"/>
        </a:p>
      </dgm:t>
    </dgm:pt>
    <dgm:pt modelId="{4192D72B-3F46-4C8C-AA54-47AB7896345C}" type="sibTrans" cxnId="{70017030-9102-43C8-AC10-31E4093024C8}">
      <dgm:prSet/>
      <dgm:spPr/>
      <dgm:t>
        <a:bodyPr/>
        <a:lstStyle/>
        <a:p>
          <a:endParaRPr lang="en-US"/>
        </a:p>
      </dgm:t>
    </dgm:pt>
    <dgm:pt modelId="{B15517A5-D8F9-4659-AA33-AF994D3BF68C}">
      <dgm:prSet/>
      <dgm:spPr/>
      <dgm:t>
        <a:bodyPr/>
        <a:lstStyle/>
        <a:p>
          <a:r>
            <a:rPr lang="en-US" dirty="0" smtClean="0"/>
            <a:t>Mitigation Strategy Development</a:t>
          </a:r>
          <a:endParaRPr lang="en-US" dirty="0"/>
        </a:p>
      </dgm:t>
    </dgm:pt>
    <dgm:pt modelId="{426BB73A-D58F-4748-8979-35BED00C58C8}" type="parTrans" cxnId="{F82729C5-BDB6-43F5-A52E-3DE54F3672E9}">
      <dgm:prSet/>
      <dgm:spPr/>
      <dgm:t>
        <a:bodyPr/>
        <a:lstStyle/>
        <a:p>
          <a:endParaRPr lang="en-US"/>
        </a:p>
      </dgm:t>
    </dgm:pt>
    <dgm:pt modelId="{1C0EB0BC-7747-4E68-AD8B-4E0D47BBE480}" type="sibTrans" cxnId="{F82729C5-BDB6-43F5-A52E-3DE54F3672E9}">
      <dgm:prSet/>
      <dgm:spPr/>
      <dgm:t>
        <a:bodyPr/>
        <a:lstStyle/>
        <a:p>
          <a:endParaRPr lang="en-US"/>
        </a:p>
      </dgm:t>
    </dgm:pt>
    <dgm:pt modelId="{EE2E5FBD-15FE-4A79-90A8-EF6C89A488F8}">
      <dgm:prSet/>
      <dgm:spPr/>
      <dgm:t>
        <a:bodyPr/>
        <a:lstStyle/>
        <a:p>
          <a:r>
            <a:rPr lang="en-US" dirty="0" smtClean="0"/>
            <a:t>BC/DR Plan Development</a:t>
          </a:r>
          <a:endParaRPr lang="en-US" dirty="0"/>
        </a:p>
      </dgm:t>
    </dgm:pt>
    <dgm:pt modelId="{65CB2AA2-AE4D-4F7F-B5F3-36AF2D490FEC}" type="parTrans" cxnId="{D48FD54C-992E-4C63-817A-94D16E14331F}">
      <dgm:prSet/>
      <dgm:spPr/>
      <dgm:t>
        <a:bodyPr/>
        <a:lstStyle/>
        <a:p>
          <a:endParaRPr lang="en-US"/>
        </a:p>
      </dgm:t>
    </dgm:pt>
    <dgm:pt modelId="{0B5365F6-46D3-42FE-8B45-0648510A4D20}" type="sibTrans" cxnId="{D48FD54C-992E-4C63-817A-94D16E14331F}">
      <dgm:prSet/>
      <dgm:spPr/>
      <dgm:t>
        <a:bodyPr/>
        <a:lstStyle/>
        <a:p>
          <a:endParaRPr lang="en-US"/>
        </a:p>
      </dgm:t>
    </dgm:pt>
    <dgm:pt modelId="{D073EFF3-DABD-40F1-B108-1AE714118480}">
      <dgm:prSet/>
      <dgm:spPr/>
      <dgm:t>
        <a:bodyPr/>
        <a:lstStyle/>
        <a:p>
          <a:r>
            <a:rPr lang="en-US" dirty="0" smtClean="0"/>
            <a:t>Training, Testing, Auditing</a:t>
          </a:r>
          <a:endParaRPr lang="en-US" dirty="0"/>
        </a:p>
      </dgm:t>
    </dgm:pt>
    <dgm:pt modelId="{2DD1E69E-15ED-43C7-A436-5703270E517B}" type="parTrans" cxnId="{C35364B8-92B8-4D1F-AE3A-4343A886F515}">
      <dgm:prSet/>
      <dgm:spPr/>
      <dgm:t>
        <a:bodyPr/>
        <a:lstStyle/>
        <a:p>
          <a:endParaRPr lang="en-US"/>
        </a:p>
      </dgm:t>
    </dgm:pt>
    <dgm:pt modelId="{34167EA0-B5A6-40A7-B544-6D198B19C9A0}" type="sibTrans" cxnId="{C35364B8-92B8-4D1F-AE3A-4343A886F515}">
      <dgm:prSet/>
      <dgm:spPr/>
      <dgm:t>
        <a:bodyPr/>
        <a:lstStyle/>
        <a:p>
          <a:endParaRPr lang="en-US"/>
        </a:p>
      </dgm:t>
    </dgm:pt>
    <dgm:pt modelId="{7B244DD5-18C0-44B2-9BD9-C8D8AA4A5D9C}">
      <dgm:prSet/>
      <dgm:spPr/>
      <dgm:t>
        <a:bodyPr/>
        <a:lstStyle/>
        <a:p>
          <a:r>
            <a:rPr lang="en-US" dirty="0" smtClean="0"/>
            <a:t>BC/DR Plan Maintenance</a:t>
          </a:r>
          <a:endParaRPr lang="en-US" dirty="0"/>
        </a:p>
      </dgm:t>
    </dgm:pt>
    <dgm:pt modelId="{EEDC9F6A-A604-4F8A-B13C-580E307C9225}" type="parTrans" cxnId="{1A33FA48-A253-4C58-BC15-FC93C109FE03}">
      <dgm:prSet/>
      <dgm:spPr/>
      <dgm:t>
        <a:bodyPr/>
        <a:lstStyle/>
        <a:p>
          <a:endParaRPr lang="en-US"/>
        </a:p>
      </dgm:t>
    </dgm:pt>
    <dgm:pt modelId="{EDABDF6B-7B3B-4E6B-8318-E43EE42B98E2}" type="sibTrans" cxnId="{1A33FA48-A253-4C58-BC15-FC93C109FE03}">
      <dgm:prSet/>
      <dgm:spPr/>
      <dgm:t>
        <a:bodyPr/>
        <a:lstStyle/>
        <a:p>
          <a:endParaRPr lang="en-US"/>
        </a:p>
      </dgm:t>
    </dgm:pt>
    <dgm:pt modelId="{345A8669-7F82-41D7-A22A-FCD00623AFEC}" type="pres">
      <dgm:prSet presAssocID="{8704457E-61BF-4AD2-8E91-7D57FE9CEEA2}" presName="Name0" presStyleCnt="0">
        <dgm:presLayoutVars>
          <dgm:dir/>
          <dgm:animLvl val="lvl"/>
          <dgm:resizeHandles val="exact"/>
        </dgm:presLayoutVars>
      </dgm:prSet>
      <dgm:spPr/>
    </dgm:pt>
    <dgm:pt modelId="{C1C8D83A-73AC-46C1-BF3D-1EC603D30C5E}" type="pres">
      <dgm:prSet presAssocID="{5A93FD72-2874-458C-A98D-EE49265890CC}" presName="parTxOnly" presStyleLbl="node1" presStyleIdx="0" presStyleCnt="7">
        <dgm:presLayoutVars>
          <dgm:chMax val="0"/>
          <dgm:chPref val="0"/>
          <dgm:bulletEnabled val="1"/>
        </dgm:presLayoutVars>
      </dgm:prSet>
      <dgm:spPr/>
      <dgm:t>
        <a:bodyPr/>
        <a:lstStyle/>
        <a:p>
          <a:endParaRPr lang="en-US"/>
        </a:p>
      </dgm:t>
    </dgm:pt>
    <dgm:pt modelId="{39A8FCE7-5150-4961-9115-EE6906FFA623}" type="pres">
      <dgm:prSet presAssocID="{354043F5-1004-440D-AE19-C9FF614EEEDF}" presName="parTxOnlySpace" presStyleCnt="0"/>
      <dgm:spPr/>
    </dgm:pt>
    <dgm:pt modelId="{336920FD-15A9-4819-BC21-DF710BD7A77A}" type="pres">
      <dgm:prSet presAssocID="{3C1EF001-48C0-4E43-AFE3-C5F559BF5E5F}" presName="parTxOnly" presStyleLbl="node1" presStyleIdx="1" presStyleCnt="7">
        <dgm:presLayoutVars>
          <dgm:chMax val="0"/>
          <dgm:chPref val="0"/>
          <dgm:bulletEnabled val="1"/>
        </dgm:presLayoutVars>
      </dgm:prSet>
      <dgm:spPr/>
      <dgm:t>
        <a:bodyPr/>
        <a:lstStyle/>
        <a:p>
          <a:endParaRPr lang="en-US"/>
        </a:p>
      </dgm:t>
    </dgm:pt>
    <dgm:pt modelId="{36A9F2C6-CAB5-499F-B02D-B6C8385E4E67}" type="pres">
      <dgm:prSet presAssocID="{0FEBF69A-A8A1-4231-9897-99F6E22BE088}" presName="parTxOnlySpace" presStyleCnt="0"/>
      <dgm:spPr/>
    </dgm:pt>
    <dgm:pt modelId="{2CA03A85-B2A4-49CF-9F63-E1B4CF6B88AB}" type="pres">
      <dgm:prSet presAssocID="{5BDA63E8-26B2-4CB3-9E6D-8EEC65446A05}" presName="parTxOnly" presStyleLbl="node1" presStyleIdx="2" presStyleCnt="7" custLinFactNeighborX="-10766" custLinFactNeighborY="-1400">
        <dgm:presLayoutVars>
          <dgm:chMax val="0"/>
          <dgm:chPref val="0"/>
          <dgm:bulletEnabled val="1"/>
        </dgm:presLayoutVars>
      </dgm:prSet>
      <dgm:spPr/>
      <dgm:t>
        <a:bodyPr/>
        <a:lstStyle/>
        <a:p>
          <a:endParaRPr lang="en-US"/>
        </a:p>
      </dgm:t>
    </dgm:pt>
    <dgm:pt modelId="{F774B0D5-1663-4C65-8CA0-CE6783498BE6}" type="pres">
      <dgm:prSet presAssocID="{4192D72B-3F46-4C8C-AA54-47AB7896345C}" presName="parTxOnlySpace" presStyleCnt="0"/>
      <dgm:spPr/>
    </dgm:pt>
    <dgm:pt modelId="{5E70A633-E42D-4C08-9916-EA2015BBCEC8}" type="pres">
      <dgm:prSet presAssocID="{B15517A5-D8F9-4659-AA33-AF994D3BF68C}" presName="parTxOnly" presStyleLbl="node1" presStyleIdx="3" presStyleCnt="7">
        <dgm:presLayoutVars>
          <dgm:chMax val="0"/>
          <dgm:chPref val="0"/>
          <dgm:bulletEnabled val="1"/>
        </dgm:presLayoutVars>
      </dgm:prSet>
      <dgm:spPr/>
      <dgm:t>
        <a:bodyPr/>
        <a:lstStyle/>
        <a:p>
          <a:endParaRPr lang="en-US"/>
        </a:p>
      </dgm:t>
    </dgm:pt>
    <dgm:pt modelId="{33661754-03F2-4F17-AF9D-0378F7164DFE}" type="pres">
      <dgm:prSet presAssocID="{1C0EB0BC-7747-4E68-AD8B-4E0D47BBE480}" presName="parTxOnlySpace" presStyleCnt="0"/>
      <dgm:spPr/>
    </dgm:pt>
    <dgm:pt modelId="{AADCDD9C-6857-4E91-8601-F6FFC8B98610}" type="pres">
      <dgm:prSet presAssocID="{EE2E5FBD-15FE-4A79-90A8-EF6C89A488F8}" presName="parTxOnly" presStyleLbl="node1" presStyleIdx="4" presStyleCnt="7">
        <dgm:presLayoutVars>
          <dgm:chMax val="0"/>
          <dgm:chPref val="0"/>
          <dgm:bulletEnabled val="1"/>
        </dgm:presLayoutVars>
      </dgm:prSet>
      <dgm:spPr/>
      <dgm:t>
        <a:bodyPr/>
        <a:lstStyle/>
        <a:p>
          <a:endParaRPr lang="en-US"/>
        </a:p>
      </dgm:t>
    </dgm:pt>
    <dgm:pt modelId="{FDA6270E-039D-4460-83BC-B727A520A421}" type="pres">
      <dgm:prSet presAssocID="{0B5365F6-46D3-42FE-8B45-0648510A4D20}" presName="parTxOnlySpace" presStyleCnt="0"/>
      <dgm:spPr/>
    </dgm:pt>
    <dgm:pt modelId="{ECFAC368-43E7-4BE3-A22C-4C51007E5A32}" type="pres">
      <dgm:prSet presAssocID="{D073EFF3-DABD-40F1-B108-1AE714118480}" presName="parTxOnly" presStyleLbl="node1" presStyleIdx="5" presStyleCnt="7">
        <dgm:presLayoutVars>
          <dgm:chMax val="0"/>
          <dgm:chPref val="0"/>
          <dgm:bulletEnabled val="1"/>
        </dgm:presLayoutVars>
      </dgm:prSet>
      <dgm:spPr/>
      <dgm:t>
        <a:bodyPr/>
        <a:lstStyle/>
        <a:p>
          <a:endParaRPr lang="en-US"/>
        </a:p>
      </dgm:t>
    </dgm:pt>
    <dgm:pt modelId="{91D64C9A-AA88-49B4-9B0F-758DB25B90A5}" type="pres">
      <dgm:prSet presAssocID="{34167EA0-B5A6-40A7-B544-6D198B19C9A0}" presName="parTxOnlySpace" presStyleCnt="0"/>
      <dgm:spPr/>
    </dgm:pt>
    <dgm:pt modelId="{F0B86909-5D51-4729-90C3-D2F1263B0DDF}" type="pres">
      <dgm:prSet presAssocID="{7B244DD5-18C0-44B2-9BD9-C8D8AA4A5D9C}" presName="parTxOnly" presStyleLbl="node1" presStyleIdx="6" presStyleCnt="7">
        <dgm:presLayoutVars>
          <dgm:chMax val="0"/>
          <dgm:chPref val="0"/>
          <dgm:bulletEnabled val="1"/>
        </dgm:presLayoutVars>
      </dgm:prSet>
      <dgm:spPr/>
      <dgm:t>
        <a:bodyPr/>
        <a:lstStyle/>
        <a:p>
          <a:endParaRPr lang="en-US"/>
        </a:p>
      </dgm:t>
    </dgm:pt>
  </dgm:ptLst>
  <dgm:cxnLst>
    <dgm:cxn modelId="{DC5F4944-448F-486A-99C5-2ECF914F2AC8}" type="presOf" srcId="{8704457E-61BF-4AD2-8E91-7D57FE9CEEA2}" destId="{345A8669-7F82-41D7-A22A-FCD00623AFEC}" srcOrd="0" destOrd="0" presId="urn:microsoft.com/office/officeart/2005/8/layout/chevron1"/>
    <dgm:cxn modelId="{2977E7B8-DC4E-471D-9FDE-CA1624B59EC8}" srcId="{8704457E-61BF-4AD2-8E91-7D57FE9CEEA2}" destId="{5A93FD72-2874-458C-A98D-EE49265890CC}" srcOrd="0" destOrd="0" parTransId="{10CB6B0C-3943-4DFE-BF0F-535200B7537C}" sibTransId="{354043F5-1004-440D-AE19-C9FF614EEEDF}"/>
    <dgm:cxn modelId="{1A33FA48-A253-4C58-BC15-FC93C109FE03}" srcId="{8704457E-61BF-4AD2-8E91-7D57FE9CEEA2}" destId="{7B244DD5-18C0-44B2-9BD9-C8D8AA4A5D9C}" srcOrd="6" destOrd="0" parTransId="{EEDC9F6A-A604-4F8A-B13C-580E307C9225}" sibTransId="{EDABDF6B-7B3B-4E6B-8318-E43EE42B98E2}"/>
    <dgm:cxn modelId="{9CF7AE3F-2C7A-4826-A181-97A28512B3CE}" type="presOf" srcId="{5BDA63E8-26B2-4CB3-9E6D-8EEC65446A05}" destId="{2CA03A85-B2A4-49CF-9F63-E1B4CF6B88AB}" srcOrd="0" destOrd="0" presId="urn:microsoft.com/office/officeart/2005/8/layout/chevron1"/>
    <dgm:cxn modelId="{D48FD54C-992E-4C63-817A-94D16E14331F}" srcId="{8704457E-61BF-4AD2-8E91-7D57FE9CEEA2}" destId="{EE2E5FBD-15FE-4A79-90A8-EF6C89A488F8}" srcOrd="4" destOrd="0" parTransId="{65CB2AA2-AE4D-4F7F-B5F3-36AF2D490FEC}" sibTransId="{0B5365F6-46D3-42FE-8B45-0648510A4D20}"/>
    <dgm:cxn modelId="{C35364B8-92B8-4D1F-AE3A-4343A886F515}" srcId="{8704457E-61BF-4AD2-8E91-7D57FE9CEEA2}" destId="{D073EFF3-DABD-40F1-B108-1AE714118480}" srcOrd="5" destOrd="0" parTransId="{2DD1E69E-15ED-43C7-A436-5703270E517B}" sibTransId="{34167EA0-B5A6-40A7-B544-6D198B19C9A0}"/>
    <dgm:cxn modelId="{6F6B2F6E-C930-4CCC-A8AB-A1A4D2CA4F8D}" type="presOf" srcId="{D073EFF3-DABD-40F1-B108-1AE714118480}" destId="{ECFAC368-43E7-4BE3-A22C-4C51007E5A32}" srcOrd="0" destOrd="0" presId="urn:microsoft.com/office/officeart/2005/8/layout/chevron1"/>
    <dgm:cxn modelId="{470D1501-8472-42F6-BC56-C529548B5708}" type="presOf" srcId="{EE2E5FBD-15FE-4A79-90A8-EF6C89A488F8}" destId="{AADCDD9C-6857-4E91-8601-F6FFC8B98610}" srcOrd="0" destOrd="0" presId="urn:microsoft.com/office/officeart/2005/8/layout/chevron1"/>
    <dgm:cxn modelId="{70017030-9102-43C8-AC10-31E4093024C8}" srcId="{8704457E-61BF-4AD2-8E91-7D57FE9CEEA2}" destId="{5BDA63E8-26B2-4CB3-9E6D-8EEC65446A05}" srcOrd="2" destOrd="0" parTransId="{E6A074E9-53D1-4C35-8658-669371E46CBE}" sibTransId="{4192D72B-3F46-4C8C-AA54-47AB7896345C}"/>
    <dgm:cxn modelId="{F82729C5-BDB6-43F5-A52E-3DE54F3672E9}" srcId="{8704457E-61BF-4AD2-8E91-7D57FE9CEEA2}" destId="{B15517A5-D8F9-4659-AA33-AF994D3BF68C}" srcOrd="3" destOrd="0" parTransId="{426BB73A-D58F-4748-8979-35BED00C58C8}" sibTransId="{1C0EB0BC-7747-4E68-AD8B-4E0D47BBE480}"/>
    <dgm:cxn modelId="{50B9B3BD-7F3C-4376-9532-FF99577C4A7B}" type="presOf" srcId="{3C1EF001-48C0-4E43-AFE3-C5F559BF5E5F}" destId="{336920FD-15A9-4819-BC21-DF710BD7A77A}" srcOrd="0" destOrd="0" presId="urn:microsoft.com/office/officeart/2005/8/layout/chevron1"/>
    <dgm:cxn modelId="{D5CA9024-9BDF-41AA-82EE-3C9AB7EC9616}" type="presOf" srcId="{5A93FD72-2874-458C-A98D-EE49265890CC}" destId="{C1C8D83A-73AC-46C1-BF3D-1EC603D30C5E}" srcOrd="0" destOrd="0" presId="urn:microsoft.com/office/officeart/2005/8/layout/chevron1"/>
    <dgm:cxn modelId="{FF181825-543B-499B-AD94-66340A1AFD1C}" type="presOf" srcId="{B15517A5-D8F9-4659-AA33-AF994D3BF68C}" destId="{5E70A633-E42D-4C08-9916-EA2015BBCEC8}" srcOrd="0" destOrd="0" presId="urn:microsoft.com/office/officeart/2005/8/layout/chevron1"/>
    <dgm:cxn modelId="{6C43A92F-7180-45E9-8D0A-35136A40FFDD}" srcId="{8704457E-61BF-4AD2-8E91-7D57FE9CEEA2}" destId="{3C1EF001-48C0-4E43-AFE3-C5F559BF5E5F}" srcOrd="1" destOrd="0" parTransId="{0B396ABA-6869-47EA-9F5D-1846143F4DB2}" sibTransId="{0FEBF69A-A8A1-4231-9897-99F6E22BE088}"/>
    <dgm:cxn modelId="{71559866-36BB-4275-9588-3D1BD31B4C20}" type="presOf" srcId="{7B244DD5-18C0-44B2-9BD9-C8D8AA4A5D9C}" destId="{F0B86909-5D51-4729-90C3-D2F1263B0DDF}" srcOrd="0" destOrd="0" presId="urn:microsoft.com/office/officeart/2005/8/layout/chevron1"/>
    <dgm:cxn modelId="{6FF4422A-D02B-4391-81D5-78BAF1F82C99}" type="presParOf" srcId="{345A8669-7F82-41D7-A22A-FCD00623AFEC}" destId="{C1C8D83A-73AC-46C1-BF3D-1EC603D30C5E}" srcOrd="0" destOrd="0" presId="urn:microsoft.com/office/officeart/2005/8/layout/chevron1"/>
    <dgm:cxn modelId="{D7D7F0C3-409C-4EF8-A0F1-D72293716FAA}" type="presParOf" srcId="{345A8669-7F82-41D7-A22A-FCD00623AFEC}" destId="{39A8FCE7-5150-4961-9115-EE6906FFA623}" srcOrd="1" destOrd="0" presId="urn:microsoft.com/office/officeart/2005/8/layout/chevron1"/>
    <dgm:cxn modelId="{46947824-9F63-4DC6-A90D-D1110B59DDD0}" type="presParOf" srcId="{345A8669-7F82-41D7-A22A-FCD00623AFEC}" destId="{336920FD-15A9-4819-BC21-DF710BD7A77A}" srcOrd="2" destOrd="0" presId="urn:microsoft.com/office/officeart/2005/8/layout/chevron1"/>
    <dgm:cxn modelId="{3E8131C0-8ED9-44A8-8060-2B87929C71AC}" type="presParOf" srcId="{345A8669-7F82-41D7-A22A-FCD00623AFEC}" destId="{36A9F2C6-CAB5-499F-B02D-B6C8385E4E67}" srcOrd="3" destOrd="0" presId="urn:microsoft.com/office/officeart/2005/8/layout/chevron1"/>
    <dgm:cxn modelId="{286A9851-D728-4056-A932-BA19F187E4A2}" type="presParOf" srcId="{345A8669-7F82-41D7-A22A-FCD00623AFEC}" destId="{2CA03A85-B2A4-49CF-9F63-E1B4CF6B88AB}" srcOrd="4" destOrd="0" presId="urn:microsoft.com/office/officeart/2005/8/layout/chevron1"/>
    <dgm:cxn modelId="{0C76BDF4-8DC8-4D7D-A843-AAA8F6612496}" type="presParOf" srcId="{345A8669-7F82-41D7-A22A-FCD00623AFEC}" destId="{F774B0D5-1663-4C65-8CA0-CE6783498BE6}" srcOrd="5" destOrd="0" presId="urn:microsoft.com/office/officeart/2005/8/layout/chevron1"/>
    <dgm:cxn modelId="{A270DEDA-E982-4B6A-9A84-F0C6DA8E6145}" type="presParOf" srcId="{345A8669-7F82-41D7-A22A-FCD00623AFEC}" destId="{5E70A633-E42D-4C08-9916-EA2015BBCEC8}" srcOrd="6" destOrd="0" presId="urn:microsoft.com/office/officeart/2005/8/layout/chevron1"/>
    <dgm:cxn modelId="{8A8C9895-AF0E-4F34-A044-6BDC81FFBF64}" type="presParOf" srcId="{345A8669-7F82-41D7-A22A-FCD00623AFEC}" destId="{33661754-03F2-4F17-AF9D-0378F7164DFE}" srcOrd="7" destOrd="0" presId="urn:microsoft.com/office/officeart/2005/8/layout/chevron1"/>
    <dgm:cxn modelId="{0DB9FB33-479B-44F5-8131-9E6A0C2B617E}" type="presParOf" srcId="{345A8669-7F82-41D7-A22A-FCD00623AFEC}" destId="{AADCDD9C-6857-4E91-8601-F6FFC8B98610}" srcOrd="8" destOrd="0" presId="urn:microsoft.com/office/officeart/2005/8/layout/chevron1"/>
    <dgm:cxn modelId="{407E41E6-A7B8-48C4-88DA-C4FFD47C8C8D}" type="presParOf" srcId="{345A8669-7F82-41D7-A22A-FCD00623AFEC}" destId="{FDA6270E-039D-4460-83BC-B727A520A421}" srcOrd="9" destOrd="0" presId="urn:microsoft.com/office/officeart/2005/8/layout/chevron1"/>
    <dgm:cxn modelId="{E742D4B4-8C10-44A1-880E-8EF476B56545}" type="presParOf" srcId="{345A8669-7F82-41D7-A22A-FCD00623AFEC}" destId="{ECFAC368-43E7-4BE3-A22C-4C51007E5A32}" srcOrd="10" destOrd="0" presId="urn:microsoft.com/office/officeart/2005/8/layout/chevron1"/>
    <dgm:cxn modelId="{2CE16947-0945-4EBE-8DF8-15FECFBCC85B}" type="presParOf" srcId="{345A8669-7F82-41D7-A22A-FCD00623AFEC}" destId="{91D64C9A-AA88-49B4-9B0F-758DB25B90A5}" srcOrd="11" destOrd="0" presId="urn:microsoft.com/office/officeart/2005/8/layout/chevron1"/>
    <dgm:cxn modelId="{75720727-A581-4E4E-9F58-E8A68333C4DF}" type="presParOf" srcId="{345A8669-7F82-41D7-A22A-FCD00623AFEC}" destId="{F0B86909-5D51-4729-90C3-D2F1263B0DDF}" srcOrd="1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3">
                <a:hueOff val="0"/>
                <a:satOff val="0"/>
                <a:lumOff val="-16667"/>
                <a:alphaOff val="0"/>
                <a:tint val="50000"/>
                <a:satMod val="300000"/>
              </a:schemeClr>
            </a:gs>
            <a:gs pos="35000">
              <a:schemeClr val="accent3">
                <a:hueOff val="0"/>
                <a:satOff val="0"/>
                <a:lumOff val="-16667"/>
                <a:alphaOff val="0"/>
                <a:tint val="37000"/>
                <a:satMod val="300000"/>
              </a:schemeClr>
            </a:gs>
            <a:gs pos="100000">
              <a:schemeClr val="accent3">
                <a:hueOff val="0"/>
                <a:satOff val="0"/>
                <a:lumOff val="-166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3">
                <a:hueOff val="0"/>
                <a:satOff val="0"/>
                <a:lumOff val="-33333"/>
                <a:alphaOff val="0"/>
                <a:tint val="50000"/>
                <a:satMod val="300000"/>
              </a:schemeClr>
            </a:gs>
            <a:gs pos="35000">
              <a:schemeClr val="accent3">
                <a:hueOff val="0"/>
                <a:satOff val="0"/>
                <a:lumOff val="-33333"/>
                <a:alphaOff val="0"/>
                <a:tint val="37000"/>
                <a:satMod val="300000"/>
              </a:schemeClr>
            </a:gs>
            <a:gs pos="100000">
              <a:schemeClr val="accent3">
                <a:hueOff val="0"/>
                <a:satOff val="0"/>
                <a:lumOff val="-3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3">
                <a:hueOff val="0"/>
                <a:satOff val="0"/>
                <a:lumOff val="-50000"/>
                <a:alphaOff val="0"/>
                <a:tint val="50000"/>
                <a:satMod val="300000"/>
              </a:schemeClr>
            </a:gs>
            <a:gs pos="35000">
              <a:schemeClr val="accent3">
                <a:hueOff val="0"/>
                <a:satOff val="0"/>
                <a:lumOff val="-50000"/>
                <a:alphaOff val="0"/>
                <a:tint val="37000"/>
                <a:satMod val="300000"/>
              </a:schemeClr>
            </a:gs>
            <a:gs pos="100000">
              <a:schemeClr val="accent3">
                <a:hueOff val="0"/>
                <a:satOff val="0"/>
                <a:lumOff val="-5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3">
                <a:hueOff val="0"/>
                <a:satOff val="0"/>
                <a:lumOff val="-66667"/>
                <a:alphaOff val="0"/>
                <a:tint val="50000"/>
                <a:satMod val="300000"/>
              </a:schemeClr>
            </a:gs>
            <a:gs pos="35000">
              <a:schemeClr val="accent3">
                <a:hueOff val="0"/>
                <a:satOff val="0"/>
                <a:lumOff val="-66667"/>
                <a:alphaOff val="0"/>
                <a:tint val="37000"/>
                <a:satMod val="300000"/>
              </a:schemeClr>
            </a:gs>
            <a:gs pos="100000">
              <a:schemeClr val="accent3">
                <a:hueOff val="0"/>
                <a:satOff val="0"/>
                <a:lumOff val="-666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3">
                <a:hueOff val="0"/>
                <a:satOff val="0"/>
                <a:lumOff val="-83333"/>
                <a:alphaOff val="0"/>
                <a:tint val="50000"/>
                <a:satMod val="300000"/>
              </a:schemeClr>
            </a:gs>
            <a:gs pos="35000">
              <a:schemeClr val="accent3">
                <a:hueOff val="0"/>
                <a:satOff val="0"/>
                <a:lumOff val="-83333"/>
                <a:alphaOff val="0"/>
                <a:tint val="37000"/>
                <a:satMod val="300000"/>
              </a:schemeClr>
            </a:gs>
            <a:gs pos="100000">
              <a:schemeClr val="accent3">
                <a:hueOff val="0"/>
                <a:satOff val="0"/>
                <a:lumOff val="-8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3">
                <a:hueOff val="0"/>
                <a:satOff val="0"/>
                <a:lumOff val="-100000"/>
                <a:alphaOff val="0"/>
                <a:tint val="50000"/>
                <a:satMod val="300000"/>
              </a:schemeClr>
            </a:gs>
            <a:gs pos="35000">
              <a:schemeClr val="accent3">
                <a:hueOff val="0"/>
                <a:satOff val="0"/>
                <a:lumOff val="-100000"/>
                <a:alphaOff val="0"/>
                <a:tint val="37000"/>
                <a:satMod val="300000"/>
              </a:schemeClr>
            </a:gs>
            <a:gs pos="100000">
              <a:schemeClr val="accent3">
                <a:hueOff val="0"/>
                <a:satOff val="0"/>
                <a:lumOff val="-10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t>Project Initiation</a:t>
          </a:r>
          <a:endParaRPr lang="en-US" sz="900" b="1"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3">
                <a:hueOff val="0"/>
                <a:satOff val="0"/>
                <a:lumOff val="-16667"/>
                <a:alphaOff val="0"/>
                <a:tint val="50000"/>
                <a:satMod val="300000"/>
              </a:schemeClr>
            </a:gs>
            <a:gs pos="35000">
              <a:schemeClr val="accent3">
                <a:hueOff val="0"/>
                <a:satOff val="0"/>
                <a:lumOff val="-16667"/>
                <a:alphaOff val="0"/>
                <a:tint val="37000"/>
                <a:satMod val="300000"/>
              </a:schemeClr>
            </a:gs>
            <a:gs pos="100000">
              <a:schemeClr val="accent3">
                <a:hueOff val="0"/>
                <a:satOff val="0"/>
                <a:lumOff val="-166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3">
                <a:hueOff val="0"/>
                <a:satOff val="0"/>
                <a:lumOff val="-33333"/>
                <a:alphaOff val="0"/>
                <a:tint val="50000"/>
                <a:satMod val="300000"/>
              </a:schemeClr>
            </a:gs>
            <a:gs pos="35000">
              <a:schemeClr val="accent3">
                <a:hueOff val="0"/>
                <a:satOff val="0"/>
                <a:lumOff val="-33333"/>
                <a:alphaOff val="0"/>
                <a:tint val="37000"/>
                <a:satMod val="300000"/>
              </a:schemeClr>
            </a:gs>
            <a:gs pos="100000">
              <a:schemeClr val="accent3">
                <a:hueOff val="0"/>
                <a:satOff val="0"/>
                <a:lumOff val="-3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3">
                <a:hueOff val="0"/>
                <a:satOff val="0"/>
                <a:lumOff val="-50000"/>
                <a:alphaOff val="0"/>
                <a:tint val="50000"/>
                <a:satMod val="300000"/>
              </a:schemeClr>
            </a:gs>
            <a:gs pos="35000">
              <a:schemeClr val="accent3">
                <a:hueOff val="0"/>
                <a:satOff val="0"/>
                <a:lumOff val="-50000"/>
                <a:alphaOff val="0"/>
                <a:tint val="37000"/>
                <a:satMod val="300000"/>
              </a:schemeClr>
            </a:gs>
            <a:gs pos="100000">
              <a:schemeClr val="accent3">
                <a:hueOff val="0"/>
                <a:satOff val="0"/>
                <a:lumOff val="-5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3">
                <a:hueOff val="0"/>
                <a:satOff val="0"/>
                <a:lumOff val="-66667"/>
                <a:alphaOff val="0"/>
                <a:tint val="50000"/>
                <a:satMod val="300000"/>
              </a:schemeClr>
            </a:gs>
            <a:gs pos="35000">
              <a:schemeClr val="accent3">
                <a:hueOff val="0"/>
                <a:satOff val="0"/>
                <a:lumOff val="-66667"/>
                <a:alphaOff val="0"/>
                <a:tint val="37000"/>
                <a:satMod val="300000"/>
              </a:schemeClr>
            </a:gs>
            <a:gs pos="100000">
              <a:schemeClr val="accent3">
                <a:hueOff val="0"/>
                <a:satOff val="0"/>
                <a:lumOff val="-666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3">
                <a:hueOff val="0"/>
                <a:satOff val="0"/>
                <a:lumOff val="-83333"/>
                <a:alphaOff val="0"/>
                <a:tint val="50000"/>
                <a:satMod val="300000"/>
              </a:schemeClr>
            </a:gs>
            <a:gs pos="35000">
              <a:schemeClr val="accent3">
                <a:hueOff val="0"/>
                <a:satOff val="0"/>
                <a:lumOff val="-83333"/>
                <a:alphaOff val="0"/>
                <a:tint val="37000"/>
                <a:satMod val="300000"/>
              </a:schemeClr>
            </a:gs>
            <a:gs pos="100000">
              <a:schemeClr val="accent3">
                <a:hueOff val="0"/>
                <a:satOff val="0"/>
                <a:lumOff val="-8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3">
                <a:hueOff val="0"/>
                <a:satOff val="0"/>
                <a:lumOff val="-100000"/>
                <a:alphaOff val="0"/>
                <a:tint val="50000"/>
                <a:satMod val="300000"/>
              </a:schemeClr>
            </a:gs>
            <a:gs pos="35000">
              <a:schemeClr val="accent3">
                <a:hueOff val="0"/>
                <a:satOff val="0"/>
                <a:lumOff val="-100000"/>
                <a:alphaOff val="0"/>
                <a:tint val="37000"/>
                <a:satMod val="300000"/>
              </a:schemeClr>
            </a:gs>
            <a:gs pos="100000">
              <a:schemeClr val="accent3">
                <a:hueOff val="0"/>
                <a:satOff val="0"/>
                <a:lumOff val="-10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3">
                <a:hueOff val="0"/>
                <a:satOff val="0"/>
                <a:lumOff val="-16667"/>
                <a:alphaOff val="0"/>
                <a:tint val="50000"/>
                <a:satMod val="300000"/>
              </a:schemeClr>
            </a:gs>
            <a:gs pos="35000">
              <a:schemeClr val="accent3">
                <a:hueOff val="0"/>
                <a:satOff val="0"/>
                <a:lumOff val="-16667"/>
                <a:alphaOff val="0"/>
                <a:tint val="37000"/>
                <a:satMod val="300000"/>
              </a:schemeClr>
            </a:gs>
            <a:gs pos="100000">
              <a:schemeClr val="accent3">
                <a:hueOff val="0"/>
                <a:satOff val="0"/>
                <a:lumOff val="-166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i="1" kern="1200" spc="0" dirty="0" smtClean="0"/>
            <a:t>Risk Assessment</a:t>
          </a:r>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3">
                <a:hueOff val="0"/>
                <a:satOff val="0"/>
                <a:lumOff val="-33333"/>
                <a:alphaOff val="0"/>
                <a:tint val="50000"/>
                <a:satMod val="300000"/>
              </a:schemeClr>
            </a:gs>
            <a:gs pos="35000">
              <a:schemeClr val="accent3">
                <a:hueOff val="0"/>
                <a:satOff val="0"/>
                <a:lumOff val="-33333"/>
                <a:alphaOff val="0"/>
                <a:tint val="37000"/>
                <a:satMod val="300000"/>
              </a:schemeClr>
            </a:gs>
            <a:gs pos="100000">
              <a:schemeClr val="accent3">
                <a:hueOff val="0"/>
                <a:satOff val="0"/>
                <a:lumOff val="-3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3">
                <a:hueOff val="0"/>
                <a:satOff val="0"/>
                <a:lumOff val="-50000"/>
                <a:alphaOff val="0"/>
                <a:tint val="50000"/>
                <a:satMod val="300000"/>
              </a:schemeClr>
            </a:gs>
            <a:gs pos="35000">
              <a:schemeClr val="accent3">
                <a:hueOff val="0"/>
                <a:satOff val="0"/>
                <a:lumOff val="-50000"/>
                <a:alphaOff val="0"/>
                <a:tint val="37000"/>
                <a:satMod val="300000"/>
              </a:schemeClr>
            </a:gs>
            <a:gs pos="100000">
              <a:schemeClr val="accent3">
                <a:hueOff val="0"/>
                <a:satOff val="0"/>
                <a:lumOff val="-5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3">
                <a:hueOff val="0"/>
                <a:satOff val="0"/>
                <a:lumOff val="-66667"/>
                <a:alphaOff val="0"/>
                <a:tint val="50000"/>
                <a:satMod val="300000"/>
              </a:schemeClr>
            </a:gs>
            <a:gs pos="35000">
              <a:schemeClr val="accent3">
                <a:hueOff val="0"/>
                <a:satOff val="0"/>
                <a:lumOff val="-66667"/>
                <a:alphaOff val="0"/>
                <a:tint val="37000"/>
                <a:satMod val="300000"/>
              </a:schemeClr>
            </a:gs>
            <a:gs pos="100000">
              <a:schemeClr val="accent3">
                <a:hueOff val="0"/>
                <a:satOff val="0"/>
                <a:lumOff val="-666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3">
                <a:hueOff val="0"/>
                <a:satOff val="0"/>
                <a:lumOff val="-83333"/>
                <a:alphaOff val="0"/>
                <a:tint val="50000"/>
                <a:satMod val="300000"/>
              </a:schemeClr>
            </a:gs>
            <a:gs pos="35000">
              <a:schemeClr val="accent3">
                <a:hueOff val="0"/>
                <a:satOff val="0"/>
                <a:lumOff val="-83333"/>
                <a:alphaOff val="0"/>
                <a:tint val="37000"/>
                <a:satMod val="300000"/>
              </a:schemeClr>
            </a:gs>
            <a:gs pos="100000">
              <a:schemeClr val="accent3">
                <a:hueOff val="0"/>
                <a:satOff val="0"/>
                <a:lumOff val="-8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3">
                <a:hueOff val="0"/>
                <a:satOff val="0"/>
                <a:lumOff val="-100000"/>
                <a:alphaOff val="0"/>
                <a:tint val="50000"/>
                <a:satMod val="300000"/>
              </a:schemeClr>
            </a:gs>
            <a:gs pos="35000">
              <a:schemeClr val="accent3">
                <a:hueOff val="0"/>
                <a:satOff val="0"/>
                <a:lumOff val="-100000"/>
                <a:alphaOff val="0"/>
                <a:tint val="37000"/>
                <a:satMod val="300000"/>
              </a:schemeClr>
            </a:gs>
            <a:gs pos="100000">
              <a:schemeClr val="accent3">
                <a:hueOff val="0"/>
                <a:satOff val="0"/>
                <a:lumOff val="-10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4">
                <a:hueOff val="1857163"/>
                <a:satOff val="6604"/>
                <a:lumOff val="14935"/>
                <a:alphaOff val="0"/>
                <a:tint val="50000"/>
                <a:satMod val="300000"/>
              </a:schemeClr>
            </a:gs>
            <a:gs pos="35000">
              <a:schemeClr val="accent4">
                <a:hueOff val="1857163"/>
                <a:satOff val="6604"/>
                <a:lumOff val="14935"/>
                <a:alphaOff val="0"/>
                <a:tint val="37000"/>
                <a:satMod val="300000"/>
              </a:schemeClr>
            </a:gs>
            <a:gs pos="100000">
              <a:schemeClr val="accent4">
                <a:hueOff val="1857163"/>
                <a:satOff val="6604"/>
                <a:lumOff val="1493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4">
                <a:hueOff val="3714325"/>
                <a:satOff val="13208"/>
                <a:lumOff val="29869"/>
                <a:alphaOff val="0"/>
                <a:tint val="50000"/>
                <a:satMod val="300000"/>
              </a:schemeClr>
            </a:gs>
            <a:gs pos="35000">
              <a:schemeClr val="accent4">
                <a:hueOff val="3714325"/>
                <a:satOff val="13208"/>
                <a:lumOff val="29869"/>
                <a:alphaOff val="0"/>
                <a:tint val="37000"/>
                <a:satMod val="300000"/>
              </a:schemeClr>
            </a:gs>
            <a:gs pos="100000">
              <a:schemeClr val="accent4">
                <a:hueOff val="3714325"/>
                <a:satOff val="13208"/>
                <a:lumOff val="298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4">
                <a:hueOff val="5571488"/>
                <a:satOff val="19812"/>
                <a:lumOff val="44804"/>
                <a:alphaOff val="0"/>
                <a:tint val="50000"/>
                <a:satMod val="300000"/>
              </a:schemeClr>
            </a:gs>
            <a:gs pos="35000">
              <a:schemeClr val="accent4">
                <a:hueOff val="5571488"/>
                <a:satOff val="19812"/>
                <a:lumOff val="44804"/>
                <a:alphaOff val="0"/>
                <a:tint val="37000"/>
                <a:satMod val="300000"/>
              </a:schemeClr>
            </a:gs>
            <a:gs pos="100000">
              <a:schemeClr val="accent4">
                <a:hueOff val="5571488"/>
                <a:satOff val="19812"/>
                <a:lumOff val="448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4">
                <a:hueOff val="7428651"/>
                <a:satOff val="26416"/>
                <a:lumOff val="59739"/>
                <a:alphaOff val="0"/>
                <a:tint val="50000"/>
                <a:satMod val="300000"/>
              </a:schemeClr>
            </a:gs>
            <a:gs pos="35000">
              <a:schemeClr val="accent4">
                <a:hueOff val="7428651"/>
                <a:satOff val="26416"/>
                <a:lumOff val="59739"/>
                <a:alphaOff val="0"/>
                <a:tint val="37000"/>
                <a:satMod val="300000"/>
              </a:schemeClr>
            </a:gs>
            <a:gs pos="100000">
              <a:schemeClr val="accent4">
                <a:hueOff val="7428651"/>
                <a:satOff val="26416"/>
                <a:lumOff val="5973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4">
                <a:hueOff val="9285813"/>
                <a:satOff val="33020"/>
                <a:lumOff val="74673"/>
                <a:alphaOff val="0"/>
                <a:tint val="50000"/>
                <a:satMod val="300000"/>
              </a:schemeClr>
            </a:gs>
            <a:gs pos="35000">
              <a:schemeClr val="accent4">
                <a:hueOff val="9285813"/>
                <a:satOff val="33020"/>
                <a:lumOff val="74673"/>
                <a:alphaOff val="0"/>
                <a:tint val="37000"/>
                <a:satMod val="300000"/>
              </a:schemeClr>
            </a:gs>
            <a:gs pos="100000">
              <a:schemeClr val="accent4">
                <a:hueOff val="9285813"/>
                <a:satOff val="33020"/>
                <a:lumOff val="746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4">
                <a:hueOff val="11142976"/>
                <a:satOff val="39624"/>
                <a:lumOff val="89608"/>
                <a:alphaOff val="0"/>
                <a:tint val="50000"/>
                <a:satMod val="300000"/>
              </a:schemeClr>
            </a:gs>
            <a:gs pos="35000">
              <a:schemeClr val="accent4">
                <a:hueOff val="11142976"/>
                <a:satOff val="39624"/>
                <a:lumOff val="89608"/>
                <a:alphaOff val="0"/>
                <a:tint val="37000"/>
                <a:satMod val="300000"/>
              </a:schemeClr>
            </a:gs>
            <a:gs pos="100000">
              <a:schemeClr val="accent4">
                <a:hueOff val="11142976"/>
                <a:satOff val="39624"/>
                <a:lumOff val="8960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4">
                <a:hueOff val="1857163"/>
                <a:satOff val="6604"/>
                <a:lumOff val="14935"/>
                <a:alphaOff val="0"/>
                <a:tint val="50000"/>
                <a:satMod val="300000"/>
              </a:schemeClr>
            </a:gs>
            <a:gs pos="35000">
              <a:schemeClr val="accent4">
                <a:hueOff val="1857163"/>
                <a:satOff val="6604"/>
                <a:lumOff val="14935"/>
                <a:alphaOff val="0"/>
                <a:tint val="37000"/>
                <a:satMod val="300000"/>
              </a:schemeClr>
            </a:gs>
            <a:gs pos="100000">
              <a:schemeClr val="accent4">
                <a:hueOff val="1857163"/>
                <a:satOff val="6604"/>
                <a:lumOff val="1493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4">
                <a:hueOff val="3714325"/>
                <a:satOff val="13208"/>
                <a:lumOff val="29869"/>
                <a:alphaOff val="0"/>
                <a:tint val="50000"/>
                <a:satMod val="300000"/>
              </a:schemeClr>
            </a:gs>
            <a:gs pos="35000">
              <a:schemeClr val="accent4">
                <a:hueOff val="3714325"/>
                <a:satOff val="13208"/>
                <a:lumOff val="29869"/>
                <a:alphaOff val="0"/>
                <a:tint val="37000"/>
                <a:satMod val="300000"/>
              </a:schemeClr>
            </a:gs>
            <a:gs pos="100000">
              <a:schemeClr val="accent4">
                <a:hueOff val="3714325"/>
                <a:satOff val="13208"/>
                <a:lumOff val="298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4">
                <a:hueOff val="5571488"/>
                <a:satOff val="19812"/>
                <a:lumOff val="44804"/>
                <a:alphaOff val="0"/>
                <a:tint val="50000"/>
                <a:satMod val="300000"/>
              </a:schemeClr>
            </a:gs>
            <a:gs pos="35000">
              <a:schemeClr val="accent4">
                <a:hueOff val="5571488"/>
                <a:satOff val="19812"/>
                <a:lumOff val="44804"/>
                <a:alphaOff val="0"/>
                <a:tint val="37000"/>
                <a:satMod val="300000"/>
              </a:schemeClr>
            </a:gs>
            <a:gs pos="100000">
              <a:schemeClr val="accent4">
                <a:hueOff val="5571488"/>
                <a:satOff val="19812"/>
                <a:lumOff val="448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4">
                <a:hueOff val="7428651"/>
                <a:satOff val="26416"/>
                <a:lumOff val="59739"/>
                <a:alphaOff val="0"/>
                <a:tint val="50000"/>
                <a:satMod val="300000"/>
              </a:schemeClr>
            </a:gs>
            <a:gs pos="35000">
              <a:schemeClr val="accent4">
                <a:hueOff val="7428651"/>
                <a:satOff val="26416"/>
                <a:lumOff val="59739"/>
                <a:alphaOff val="0"/>
                <a:tint val="37000"/>
                <a:satMod val="300000"/>
              </a:schemeClr>
            </a:gs>
            <a:gs pos="100000">
              <a:schemeClr val="accent4">
                <a:hueOff val="7428651"/>
                <a:satOff val="26416"/>
                <a:lumOff val="5973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4">
                <a:hueOff val="9285813"/>
                <a:satOff val="33020"/>
                <a:lumOff val="74673"/>
                <a:alphaOff val="0"/>
                <a:tint val="50000"/>
                <a:satMod val="300000"/>
              </a:schemeClr>
            </a:gs>
            <a:gs pos="35000">
              <a:schemeClr val="accent4">
                <a:hueOff val="9285813"/>
                <a:satOff val="33020"/>
                <a:lumOff val="74673"/>
                <a:alphaOff val="0"/>
                <a:tint val="37000"/>
                <a:satMod val="300000"/>
              </a:schemeClr>
            </a:gs>
            <a:gs pos="100000">
              <a:schemeClr val="accent4">
                <a:hueOff val="9285813"/>
                <a:satOff val="33020"/>
                <a:lumOff val="746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4">
                <a:hueOff val="11142976"/>
                <a:satOff val="39624"/>
                <a:lumOff val="89608"/>
                <a:alphaOff val="0"/>
                <a:tint val="50000"/>
                <a:satMod val="300000"/>
              </a:schemeClr>
            </a:gs>
            <a:gs pos="35000">
              <a:schemeClr val="accent4">
                <a:hueOff val="11142976"/>
                <a:satOff val="39624"/>
                <a:lumOff val="89608"/>
                <a:alphaOff val="0"/>
                <a:tint val="37000"/>
                <a:satMod val="300000"/>
              </a:schemeClr>
            </a:gs>
            <a:gs pos="100000">
              <a:schemeClr val="accent4">
                <a:hueOff val="11142976"/>
                <a:satOff val="39624"/>
                <a:lumOff val="8960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4">
                <a:hueOff val="1857163"/>
                <a:satOff val="6604"/>
                <a:lumOff val="14935"/>
                <a:alphaOff val="0"/>
                <a:tint val="50000"/>
                <a:satMod val="300000"/>
              </a:schemeClr>
            </a:gs>
            <a:gs pos="35000">
              <a:schemeClr val="accent4">
                <a:hueOff val="1857163"/>
                <a:satOff val="6604"/>
                <a:lumOff val="14935"/>
                <a:alphaOff val="0"/>
                <a:tint val="37000"/>
                <a:satMod val="300000"/>
              </a:schemeClr>
            </a:gs>
            <a:gs pos="100000">
              <a:schemeClr val="accent4">
                <a:hueOff val="1857163"/>
                <a:satOff val="6604"/>
                <a:lumOff val="1493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4">
                <a:hueOff val="3714325"/>
                <a:satOff val="13208"/>
                <a:lumOff val="29869"/>
                <a:alphaOff val="0"/>
                <a:tint val="50000"/>
                <a:satMod val="300000"/>
              </a:schemeClr>
            </a:gs>
            <a:gs pos="35000">
              <a:schemeClr val="accent4">
                <a:hueOff val="3714325"/>
                <a:satOff val="13208"/>
                <a:lumOff val="29869"/>
                <a:alphaOff val="0"/>
                <a:tint val="37000"/>
                <a:satMod val="300000"/>
              </a:schemeClr>
            </a:gs>
            <a:gs pos="100000">
              <a:schemeClr val="accent4">
                <a:hueOff val="3714325"/>
                <a:satOff val="13208"/>
                <a:lumOff val="298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4">
                <a:hueOff val="5571488"/>
                <a:satOff val="19812"/>
                <a:lumOff val="44804"/>
                <a:alphaOff val="0"/>
                <a:tint val="50000"/>
                <a:satMod val="300000"/>
              </a:schemeClr>
            </a:gs>
            <a:gs pos="35000">
              <a:schemeClr val="accent4">
                <a:hueOff val="5571488"/>
                <a:satOff val="19812"/>
                <a:lumOff val="44804"/>
                <a:alphaOff val="0"/>
                <a:tint val="37000"/>
                <a:satMod val="300000"/>
              </a:schemeClr>
            </a:gs>
            <a:gs pos="100000">
              <a:schemeClr val="accent4">
                <a:hueOff val="5571488"/>
                <a:satOff val="19812"/>
                <a:lumOff val="448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4">
                <a:hueOff val="7428651"/>
                <a:satOff val="26416"/>
                <a:lumOff val="59739"/>
                <a:alphaOff val="0"/>
                <a:tint val="50000"/>
                <a:satMod val="300000"/>
              </a:schemeClr>
            </a:gs>
            <a:gs pos="35000">
              <a:schemeClr val="accent4">
                <a:hueOff val="7428651"/>
                <a:satOff val="26416"/>
                <a:lumOff val="59739"/>
                <a:alphaOff val="0"/>
                <a:tint val="37000"/>
                <a:satMod val="300000"/>
              </a:schemeClr>
            </a:gs>
            <a:gs pos="100000">
              <a:schemeClr val="accent4">
                <a:hueOff val="7428651"/>
                <a:satOff val="26416"/>
                <a:lumOff val="5973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4">
                <a:hueOff val="9285813"/>
                <a:satOff val="33020"/>
                <a:lumOff val="74673"/>
                <a:alphaOff val="0"/>
                <a:tint val="50000"/>
                <a:satMod val="300000"/>
              </a:schemeClr>
            </a:gs>
            <a:gs pos="35000">
              <a:schemeClr val="accent4">
                <a:hueOff val="9285813"/>
                <a:satOff val="33020"/>
                <a:lumOff val="74673"/>
                <a:alphaOff val="0"/>
                <a:tint val="37000"/>
                <a:satMod val="300000"/>
              </a:schemeClr>
            </a:gs>
            <a:gs pos="100000">
              <a:schemeClr val="accent4">
                <a:hueOff val="9285813"/>
                <a:satOff val="33020"/>
                <a:lumOff val="746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4">
                <a:hueOff val="11142976"/>
                <a:satOff val="39624"/>
                <a:lumOff val="89608"/>
                <a:alphaOff val="0"/>
                <a:tint val="50000"/>
                <a:satMod val="300000"/>
              </a:schemeClr>
            </a:gs>
            <a:gs pos="35000">
              <a:schemeClr val="accent4">
                <a:hueOff val="11142976"/>
                <a:satOff val="39624"/>
                <a:lumOff val="89608"/>
                <a:alphaOff val="0"/>
                <a:tint val="37000"/>
                <a:satMod val="300000"/>
              </a:schemeClr>
            </a:gs>
            <a:gs pos="100000">
              <a:schemeClr val="accent4">
                <a:hueOff val="11142976"/>
                <a:satOff val="39624"/>
                <a:lumOff val="8960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4">
                <a:hueOff val="1857163"/>
                <a:satOff val="6604"/>
                <a:lumOff val="14935"/>
                <a:alphaOff val="0"/>
                <a:tint val="50000"/>
                <a:satMod val="300000"/>
              </a:schemeClr>
            </a:gs>
            <a:gs pos="35000">
              <a:schemeClr val="accent4">
                <a:hueOff val="1857163"/>
                <a:satOff val="6604"/>
                <a:lumOff val="14935"/>
                <a:alphaOff val="0"/>
                <a:tint val="37000"/>
                <a:satMod val="300000"/>
              </a:schemeClr>
            </a:gs>
            <a:gs pos="100000">
              <a:schemeClr val="accent4">
                <a:hueOff val="1857163"/>
                <a:satOff val="6604"/>
                <a:lumOff val="1493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4">
                <a:hueOff val="3714325"/>
                <a:satOff val="13208"/>
                <a:lumOff val="29869"/>
                <a:alphaOff val="0"/>
                <a:tint val="50000"/>
                <a:satMod val="300000"/>
              </a:schemeClr>
            </a:gs>
            <a:gs pos="35000">
              <a:schemeClr val="accent4">
                <a:hueOff val="3714325"/>
                <a:satOff val="13208"/>
                <a:lumOff val="29869"/>
                <a:alphaOff val="0"/>
                <a:tint val="37000"/>
                <a:satMod val="300000"/>
              </a:schemeClr>
            </a:gs>
            <a:gs pos="100000">
              <a:schemeClr val="accent4">
                <a:hueOff val="3714325"/>
                <a:satOff val="13208"/>
                <a:lumOff val="298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4">
                <a:hueOff val="5571488"/>
                <a:satOff val="19812"/>
                <a:lumOff val="44804"/>
                <a:alphaOff val="0"/>
                <a:tint val="50000"/>
                <a:satMod val="300000"/>
              </a:schemeClr>
            </a:gs>
            <a:gs pos="35000">
              <a:schemeClr val="accent4">
                <a:hueOff val="5571488"/>
                <a:satOff val="19812"/>
                <a:lumOff val="44804"/>
                <a:alphaOff val="0"/>
                <a:tint val="37000"/>
                <a:satMod val="300000"/>
              </a:schemeClr>
            </a:gs>
            <a:gs pos="100000">
              <a:schemeClr val="accent4">
                <a:hueOff val="5571488"/>
                <a:satOff val="19812"/>
                <a:lumOff val="448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4">
                <a:hueOff val="7428651"/>
                <a:satOff val="26416"/>
                <a:lumOff val="59739"/>
                <a:alphaOff val="0"/>
                <a:tint val="50000"/>
                <a:satMod val="300000"/>
              </a:schemeClr>
            </a:gs>
            <a:gs pos="35000">
              <a:schemeClr val="accent4">
                <a:hueOff val="7428651"/>
                <a:satOff val="26416"/>
                <a:lumOff val="59739"/>
                <a:alphaOff val="0"/>
                <a:tint val="37000"/>
                <a:satMod val="300000"/>
              </a:schemeClr>
            </a:gs>
            <a:gs pos="100000">
              <a:schemeClr val="accent4">
                <a:hueOff val="7428651"/>
                <a:satOff val="26416"/>
                <a:lumOff val="5973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4">
                <a:hueOff val="9285813"/>
                <a:satOff val="33020"/>
                <a:lumOff val="74673"/>
                <a:alphaOff val="0"/>
                <a:tint val="50000"/>
                <a:satMod val="300000"/>
              </a:schemeClr>
            </a:gs>
            <a:gs pos="35000">
              <a:schemeClr val="accent4">
                <a:hueOff val="9285813"/>
                <a:satOff val="33020"/>
                <a:lumOff val="74673"/>
                <a:alphaOff val="0"/>
                <a:tint val="37000"/>
                <a:satMod val="300000"/>
              </a:schemeClr>
            </a:gs>
            <a:gs pos="100000">
              <a:schemeClr val="accent4">
                <a:hueOff val="9285813"/>
                <a:satOff val="33020"/>
                <a:lumOff val="746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4">
                <a:hueOff val="11142976"/>
                <a:satOff val="39624"/>
                <a:lumOff val="89608"/>
                <a:alphaOff val="0"/>
                <a:tint val="50000"/>
                <a:satMod val="300000"/>
              </a:schemeClr>
            </a:gs>
            <a:gs pos="35000">
              <a:schemeClr val="accent4">
                <a:hueOff val="11142976"/>
                <a:satOff val="39624"/>
                <a:lumOff val="89608"/>
                <a:alphaOff val="0"/>
                <a:tint val="37000"/>
                <a:satMod val="300000"/>
              </a:schemeClr>
            </a:gs>
            <a:gs pos="100000">
              <a:schemeClr val="accent4">
                <a:hueOff val="11142976"/>
                <a:satOff val="39624"/>
                <a:lumOff val="8960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8D83A-73AC-46C1-BF3D-1EC603D30C5E}">
      <dsp:nvSpPr>
        <dsp:cNvPr id="0" name=""/>
        <dsp:cNvSpPr/>
      </dsp:nvSpPr>
      <dsp:spPr>
        <a:xfrm>
          <a:off x="0" y="754856"/>
          <a:ext cx="1273968" cy="509587"/>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Project Initiation</a:t>
          </a:r>
          <a:endParaRPr lang="en-US" sz="900" kern="1200" dirty="0"/>
        </a:p>
      </dsp:txBody>
      <dsp:txXfrm>
        <a:off x="0" y="754856"/>
        <a:ext cx="1273968" cy="509587"/>
      </dsp:txXfrm>
    </dsp:sp>
    <dsp:sp modelId="{336920FD-15A9-4819-BC21-DF710BD7A77A}">
      <dsp:nvSpPr>
        <dsp:cNvPr id="0" name=""/>
        <dsp:cNvSpPr/>
      </dsp:nvSpPr>
      <dsp:spPr>
        <a:xfrm>
          <a:off x="1146571" y="754856"/>
          <a:ext cx="1273968" cy="509587"/>
        </a:xfrm>
        <a:prstGeom prst="chevron">
          <a:avLst/>
        </a:prstGeom>
        <a:gradFill rotWithShape="0">
          <a:gsLst>
            <a:gs pos="0">
              <a:schemeClr val="accent4">
                <a:hueOff val="1857163"/>
                <a:satOff val="6604"/>
                <a:lumOff val="14935"/>
                <a:alphaOff val="0"/>
                <a:tint val="50000"/>
                <a:satMod val="300000"/>
              </a:schemeClr>
            </a:gs>
            <a:gs pos="35000">
              <a:schemeClr val="accent4">
                <a:hueOff val="1857163"/>
                <a:satOff val="6604"/>
                <a:lumOff val="14935"/>
                <a:alphaOff val="0"/>
                <a:tint val="37000"/>
                <a:satMod val="300000"/>
              </a:schemeClr>
            </a:gs>
            <a:gs pos="100000">
              <a:schemeClr val="accent4">
                <a:hueOff val="1857163"/>
                <a:satOff val="6604"/>
                <a:lumOff val="1493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Risk Assessment</a:t>
          </a:r>
          <a:endParaRPr lang="en-US" sz="900" kern="1200" dirty="0"/>
        </a:p>
      </dsp:txBody>
      <dsp:txXfrm>
        <a:off x="1146571" y="754856"/>
        <a:ext cx="1273968" cy="509587"/>
      </dsp:txXfrm>
    </dsp:sp>
    <dsp:sp modelId="{2CA03A85-B2A4-49CF-9F63-E1B4CF6B88AB}">
      <dsp:nvSpPr>
        <dsp:cNvPr id="0" name=""/>
        <dsp:cNvSpPr/>
      </dsp:nvSpPr>
      <dsp:spPr>
        <a:xfrm>
          <a:off x="2279428" y="747722"/>
          <a:ext cx="1273968" cy="509587"/>
        </a:xfrm>
        <a:prstGeom prst="chevron">
          <a:avLst/>
        </a:prstGeom>
        <a:gradFill rotWithShape="0">
          <a:gsLst>
            <a:gs pos="0">
              <a:schemeClr val="accent4">
                <a:hueOff val="3714325"/>
                <a:satOff val="13208"/>
                <a:lumOff val="29869"/>
                <a:alphaOff val="0"/>
                <a:tint val="50000"/>
                <a:satMod val="300000"/>
              </a:schemeClr>
            </a:gs>
            <a:gs pos="35000">
              <a:schemeClr val="accent4">
                <a:hueOff val="3714325"/>
                <a:satOff val="13208"/>
                <a:lumOff val="29869"/>
                <a:alphaOff val="0"/>
                <a:tint val="37000"/>
                <a:satMod val="300000"/>
              </a:schemeClr>
            </a:gs>
            <a:gs pos="100000">
              <a:schemeClr val="accent4">
                <a:hueOff val="3714325"/>
                <a:satOff val="13208"/>
                <a:lumOff val="298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Business Impact Assessment</a:t>
          </a:r>
          <a:endParaRPr lang="en-US" sz="900" kern="1200" dirty="0"/>
        </a:p>
      </dsp:txBody>
      <dsp:txXfrm>
        <a:off x="2279428" y="747722"/>
        <a:ext cx="1273968" cy="509587"/>
      </dsp:txXfrm>
    </dsp:sp>
    <dsp:sp modelId="{5E70A633-E42D-4C08-9916-EA2015BBCEC8}">
      <dsp:nvSpPr>
        <dsp:cNvPr id="0" name=""/>
        <dsp:cNvSpPr/>
      </dsp:nvSpPr>
      <dsp:spPr>
        <a:xfrm>
          <a:off x="3439715" y="754856"/>
          <a:ext cx="1273968" cy="509587"/>
        </a:xfrm>
        <a:prstGeom prst="chevron">
          <a:avLst/>
        </a:prstGeom>
        <a:gradFill rotWithShape="0">
          <a:gsLst>
            <a:gs pos="0">
              <a:schemeClr val="accent4">
                <a:hueOff val="5571488"/>
                <a:satOff val="19812"/>
                <a:lumOff val="44804"/>
                <a:alphaOff val="0"/>
                <a:tint val="50000"/>
                <a:satMod val="300000"/>
              </a:schemeClr>
            </a:gs>
            <a:gs pos="35000">
              <a:schemeClr val="accent4">
                <a:hueOff val="5571488"/>
                <a:satOff val="19812"/>
                <a:lumOff val="44804"/>
                <a:alphaOff val="0"/>
                <a:tint val="37000"/>
                <a:satMod val="300000"/>
              </a:schemeClr>
            </a:gs>
            <a:gs pos="100000">
              <a:schemeClr val="accent4">
                <a:hueOff val="5571488"/>
                <a:satOff val="19812"/>
                <a:lumOff val="448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Mitigation Strategy Development</a:t>
          </a:r>
          <a:endParaRPr lang="en-US" sz="900" kern="1200" dirty="0"/>
        </a:p>
      </dsp:txBody>
      <dsp:txXfrm>
        <a:off x="3439715" y="754856"/>
        <a:ext cx="1273968" cy="509587"/>
      </dsp:txXfrm>
    </dsp:sp>
    <dsp:sp modelId="{AADCDD9C-6857-4E91-8601-F6FFC8B98610}">
      <dsp:nvSpPr>
        <dsp:cNvPr id="0" name=""/>
        <dsp:cNvSpPr/>
      </dsp:nvSpPr>
      <dsp:spPr>
        <a:xfrm>
          <a:off x="4586287" y="754856"/>
          <a:ext cx="1273968" cy="509587"/>
        </a:xfrm>
        <a:prstGeom prst="chevron">
          <a:avLst/>
        </a:prstGeom>
        <a:gradFill rotWithShape="0">
          <a:gsLst>
            <a:gs pos="0">
              <a:schemeClr val="accent4">
                <a:hueOff val="7428651"/>
                <a:satOff val="26416"/>
                <a:lumOff val="59739"/>
                <a:alphaOff val="0"/>
                <a:tint val="50000"/>
                <a:satMod val="300000"/>
              </a:schemeClr>
            </a:gs>
            <a:gs pos="35000">
              <a:schemeClr val="accent4">
                <a:hueOff val="7428651"/>
                <a:satOff val="26416"/>
                <a:lumOff val="59739"/>
                <a:alphaOff val="0"/>
                <a:tint val="37000"/>
                <a:satMod val="300000"/>
              </a:schemeClr>
            </a:gs>
            <a:gs pos="100000">
              <a:schemeClr val="accent4">
                <a:hueOff val="7428651"/>
                <a:satOff val="26416"/>
                <a:lumOff val="5973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Development</a:t>
          </a:r>
          <a:endParaRPr lang="en-US" sz="900" kern="1200" dirty="0"/>
        </a:p>
      </dsp:txBody>
      <dsp:txXfrm>
        <a:off x="4586287" y="754856"/>
        <a:ext cx="1273968" cy="509587"/>
      </dsp:txXfrm>
    </dsp:sp>
    <dsp:sp modelId="{ECFAC368-43E7-4BE3-A22C-4C51007E5A32}">
      <dsp:nvSpPr>
        <dsp:cNvPr id="0" name=""/>
        <dsp:cNvSpPr/>
      </dsp:nvSpPr>
      <dsp:spPr>
        <a:xfrm>
          <a:off x="5732859" y="754856"/>
          <a:ext cx="1273968" cy="509587"/>
        </a:xfrm>
        <a:prstGeom prst="chevron">
          <a:avLst/>
        </a:prstGeom>
        <a:gradFill rotWithShape="0">
          <a:gsLst>
            <a:gs pos="0">
              <a:schemeClr val="accent4">
                <a:hueOff val="9285813"/>
                <a:satOff val="33020"/>
                <a:lumOff val="74673"/>
                <a:alphaOff val="0"/>
                <a:tint val="50000"/>
                <a:satMod val="300000"/>
              </a:schemeClr>
            </a:gs>
            <a:gs pos="35000">
              <a:schemeClr val="accent4">
                <a:hueOff val="9285813"/>
                <a:satOff val="33020"/>
                <a:lumOff val="74673"/>
                <a:alphaOff val="0"/>
                <a:tint val="37000"/>
                <a:satMod val="300000"/>
              </a:schemeClr>
            </a:gs>
            <a:gs pos="100000">
              <a:schemeClr val="accent4">
                <a:hueOff val="9285813"/>
                <a:satOff val="33020"/>
                <a:lumOff val="746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Training, Testing, Auditing</a:t>
          </a:r>
          <a:endParaRPr lang="en-US" sz="900" kern="1200" dirty="0"/>
        </a:p>
      </dsp:txBody>
      <dsp:txXfrm>
        <a:off x="5732859" y="754856"/>
        <a:ext cx="1273968" cy="509587"/>
      </dsp:txXfrm>
    </dsp:sp>
    <dsp:sp modelId="{F0B86909-5D51-4729-90C3-D2F1263B0DDF}">
      <dsp:nvSpPr>
        <dsp:cNvPr id="0" name=""/>
        <dsp:cNvSpPr/>
      </dsp:nvSpPr>
      <dsp:spPr>
        <a:xfrm>
          <a:off x="6879431" y="754856"/>
          <a:ext cx="1273968" cy="509587"/>
        </a:xfrm>
        <a:prstGeom prst="chevron">
          <a:avLst/>
        </a:prstGeom>
        <a:gradFill rotWithShape="0">
          <a:gsLst>
            <a:gs pos="0">
              <a:schemeClr val="accent4">
                <a:hueOff val="11142976"/>
                <a:satOff val="39624"/>
                <a:lumOff val="89608"/>
                <a:alphaOff val="0"/>
                <a:tint val="50000"/>
                <a:satMod val="300000"/>
              </a:schemeClr>
            </a:gs>
            <a:gs pos="35000">
              <a:schemeClr val="accent4">
                <a:hueOff val="11142976"/>
                <a:satOff val="39624"/>
                <a:lumOff val="89608"/>
                <a:alphaOff val="0"/>
                <a:tint val="37000"/>
                <a:satMod val="300000"/>
              </a:schemeClr>
            </a:gs>
            <a:gs pos="100000">
              <a:schemeClr val="accent4">
                <a:hueOff val="11142976"/>
                <a:satOff val="39624"/>
                <a:lumOff val="8960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kern="1200" dirty="0" smtClean="0"/>
            <a:t>BC/DR Plan Maintenance</a:t>
          </a:r>
          <a:endParaRPr lang="en-US" sz="900" kern="1200" dirty="0"/>
        </a:p>
      </dsp:txBody>
      <dsp:txXfrm>
        <a:off x="6879431" y="754856"/>
        <a:ext cx="1273968" cy="50958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L07 BCP and DRP</a:t>
            </a:r>
            <a:endParaRPr lang="en-US" dirty="0"/>
          </a:p>
        </p:txBody>
      </p:sp>
      <p:sp>
        <p:nvSpPr>
          <p:cNvPr id="50180" name="Rectangle 4"/>
          <p:cNvSpPr>
            <a:spLocks noGrp="1" noChangeArrowheads="1"/>
          </p:cNvSpPr>
          <p:nvPr>
            <p:ph type="ftr" sz="quarter" idx="2"/>
          </p:nvPr>
        </p:nvSpPr>
        <p:spPr bwMode="auto">
          <a:xfrm>
            <a:off x="0" y="9120187"/>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AnnMarie.Westgate@ryerson.ca</a:t>
            </a:r>
            <a:endParaRPr lang="en-US" dirty="0"/>
          </a:p>
        </p:txBody>
      </p:sp>
      <p:sp>
        <p:nvSpPr>
          <p:cNvPr id="50181"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8189EDD3-76BA-409E-B0E6-92621F9885B9}" type="slidenum">
              <a:rPr lang="en-US"/>
              <a:pPr/>
              <a:t>‹#›</a:t>
            </a:fld>
            <a:endParaRPr lang="en-US"/>
          </a:p>
        </p:txBody>
      </p:sp>
      <p:sp>
        <p:nvSpPr>
          <p:cNvPr id="8" name="Date Placeholder 7"/>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901EC33D-CD2E-42D5-AC87-AF2575F368B9}" type="datetimeFigureOut">
              <a:rPr lang="en-US" smtClean="0"/>
              <a:pPr/>
              <a:t>2/24/2010</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hf hdr="0" dt="0"/>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218656" y="729733"/>
            <a:ext cx="4877891" cy="3601008"/>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55298" name="Rectangle 2"/>
          <p:cNvSpPr txBox="1">
            <a:spLocks noGrp="1" noChangeArrowheads="1"/>
          </p:cNvSpPr>
          <p:nvPr>
            <p:ph type="body"/>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7"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65538"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0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6861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69634"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7"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0658"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168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4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885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5632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9874"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4754"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680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7782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192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294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6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397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7"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6018"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704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806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8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8909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0114"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7"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1138"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1" name="Text Box 1"/>
          <p:cNvSpPr txBox="1">
            <a:spLocks noChangeArrowheads="1"/>
          </p:cNvSpPr>
          <p:nvPr/>
        </p:nvSpPr>
        <p:spPr bwMode="auto">
          <a:xfrm>
            <a:off x="-9364830" y="-5669578"/>
            <a:ext cx="18732933" cy="12791175"/>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92162" name="Text Box 2"/>
          <p:cNvSpPr txBox="1">
            <a:spLocks noGrp="1" noChangeArrowheads="1"/>
          </p:cNvSpPr>
          <p:nvPr>
            <p:ph type="body"/>
          </p:nvPr>
        </p:nvSpPr>
        <p:spPr bwMode="auto">
          <a:xfrm>
            <a:off x="731194" y="4561576"/>
            <a:ext cx="5839728" cy="4317337"/>
          </a:xfrm>
          <a:prstGeom prst="rect">
            <a:avLst/>
          </a:prstGeom>
          <a:noFill/>
          <a:ln>
            <a:round/>
            <a:headEnd/>
            <a:tailEnd/>
          </a:ln>
        </p:spPr>
        <p:txBody>
          <a:bodyPr lIns="0" tIns="0" rIns="0" bIns="0"/>
          <a:lstStyle/>
          <a:p>
            <a:pPr eaLnBrk="1" hangingPunct="1">
              <a:lnSpc>
                <a:spcPct val="95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C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318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0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421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5234"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5837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830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2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9330"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7"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6258"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9728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7"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101378"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1"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102402"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10342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5"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62466"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105474" name="Rectangle 2"/>
          <p:cNvSpPr txBox="1">
            <a:spLocks noGrp="1" noChangeArrowheads="1"/>
          </p:cNvSpPr>
          <p:nvPr>
            <p:ph type="body" idx="1"/>
          </p:nvPr>
        </p:nvSpPr>
        <p:spPr bwMode="auto">
          <a:xfrm>
            <a:off x="731194" y="4561576"/>
            <a:ext cx="5839728" cy="4318827"/>
          </a:xfrm>
          <a:prstGeom prst="rect">
            <a:avLst/>
          </a:prstGeom>
          <a:noFill/>
          <a:ln>
            <a:round/>
            <a:headEnd/>
            <a:tailEnd/>
          </a:ln>
        </p:spPr>
        <p:txBody>
          <a:bodyPr wrap="none" anchor="ct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89"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63490" name="Rectangle 2"/>
          <p:cNvSpPr txBox="1">
            <a:spLocks noGrp="1" noChangeArrowheads="1"/>
          </p:cNvSpPr>
          <p:nvPr>
            <p:ph type="body" idx="1"/>
          </p:nvPr>
        </p:nvSpPr>
        <p:spPr bwMode="auto">
          <a:xfrm>
            <a:off x="731194" y="4561576"/>
            <a:ext cx="5839728" cy="4233939"/>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3" name="Rectangle 1"/>
          <p:cNvSpPr txBox="1">
            <a:spLocks noGrp="1" noRot="1" noChangeAspect="1" noChangeArrowheads="1"/>
          </p:cNvSpPr>
          <p:nvPr>
            <p:ph type="sldImg"/>
          </p:nvPr>
        </p:nvSpPr>
        <p:spPr bwMode="auto">
          <a:xfrm>
            <a:off x="-8524875" y="-5668963"/>
            <a:ext cx="17052925" cy="12790488"/>
          </a:xfrm>
          <a:prstGeom prst="rect">
            <a:avLst/>
          </a:prstGeom>
          <a:solidFill>
            <a:srgbClr val="FFFFFF"/>
          </a:solidFill>
          <a:ln>
            <a:solidFill>
              <a:srgbClr val="000000"/>
            </a:solidFill>
            <a:miter lim="800000"/>
            <a:headEnd/>
            <a:tailEnd/>
          </a:ln>
        </p:spPr>
      </p:sp>
      <p:sp>
        <p:nvSpPr>
          <p:cNvPr id="64514" name="Rectangle 2"/>
          <p:cNvSpPr txBox="1">
            <a:spLocks noGrp="1" noChangeArrowheads="1"/>
          </p:cNvSpPr>
          <p:nvPr>
            <p:ph type="body" idx="1"/>
          </p:nvPr>
        </p:nvSpPr>
        <p:spPr bwMode="auto">
          <a:xfrm>
            <a:off x="731194" y="4561576"/>
            <a:ext cx="5839728" cy="4233939"/>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D7B52EB-DAA9-40F4-A54B-65507504A190}" type="datetime1">
              <a:rPr lang="en-US" smtClean="0"/>
              <a:pPr/>
              <a:t>2/24/2010</a:t>
            </a:fld>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6A06951-E797-4DC3-85BF-0C65BC8B1B43}" type="datetime1">
              <a:rPr lang="en-US" smtClean="0"/>
              <a:pPr/>
              <a:t>2/24/2010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908550"/>
            <a:ext cx="7770813" cy="641350"/>
          </a:xfrm>
        </p:spPr>
        <p:txBody>
          <a:bodyPr/>
          <a:lstStyle/>
          <a:p>
            <a:r>
              <a:rPr lang="en-US" smtClean="0"/>
              <a:t>Click to edit Master title style</a:t>
            </a:r>
            <a:endParaRPr lang="en-US"/>
          </a:p>
        </p:txBody>
      </p:sp>
      <p:sp>
        <p:nvSpPr>
          <p:cNvPr id="3" name="Footer Placeholder 2"/>
          <p:cNvSpPr>
            <a:spLocks noGrp="1"/>
          </p:cNvSpPr>
          <p:nvPr>
            <p:ph type="ftr" idx="10"/>
          </p:nvPr>
        </p:nvSpPr>
        <p:spPr>
          <a:xfrm>
            <a:off x="1042988" y="6245225"/>
            <a:ext cx="6480175" cy="474663"/>
          </a:xfrm>
        </p:spPr>
        <p:txBody>
          <a:bodyPr/>
          <a:lstStyle>
            <a:lvl1pPr>
              <a:defRPr/>
            </a:lvl1pPr>
          </a:lstStyle>
          <a:p>
            <a:endParaRPr lang="en-C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31800" y="0"/>
            <a:ext cx="8710613" cy="1266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0813"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0413" y="1447800"/>
            <a:ext cx="3962400" cy="4524375"/>
          </a:xfrm>
        </p:spPr>
        <p:txBody>
          <a:bodyPr/>
          <a:lstStyle/>
          <a:p>
            <a:endParaRPr lang="en-US"/>
          </a:p>
        </p:txBody>
      </p:sp>
      <p:sp>
        <p:nvSpPr>
          <p:cNvPr id="6" name="Slide Number Placeholder 5"/>
          <p:cNvSpPr>
            <a:spLocks noGrp="1"/>
          </p:cNvSpPr>
          <p:nvPr>
            <p:ph type="sldNum" idx="11"/>
          </p:nvPr>
        </p:nvSpPr>
        <p:spPr>
          <a:xfrm>
            <a:off x="7308850" y="6237288"/>
            <a:ext cx="455613" cy="474662"/>
          </a:xfrm>
        </p:spPr>
        <p:txBody>
          <a:bodyPr/>
          <a:lstStyle>
            <a:lvl1pPr>
              <a:defRPr/>
            </a:lvl1pPr>
          </a:lstStyle>
          <a:p>
            <a:fld id="{C265FE21-4973-4EA3-9D47-3B449D3D5A0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1800" y="0"/>
            <a:ext cx="8710613" cy="1266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0813"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0413" y="1447800"/>
            <a:ext cx="3962400"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idx="11"/>
          </p:nvPr>
        </p:nvSpPr>
        <p:spPr>
          <a:xfrm>
            <a:off x="7308850" y="6237288"/>
            <a:ext cx="455613" cy="474662"/>
          </a:xfrm>
        </p:spPr>
        <p:txBody>
          <a:bodyPr/>
          <a:lstStyle>
            <a:lvl1pPr>
              <a:defRPr/>
            </a:lvl1pPr>
          </a:lstStyle>
          <a:p>
            <a:fld id="{151AECEC-6494-4D78-A99C-1D10DE7797C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1800" y="0"/>
            <a:ext cx="8710613" cy="1266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075613" cy="4524375"/>
          </a:xfrm>
        </p:spPr>
        <p:txBody>
          <a:bodyPr/>
          <a:lstStyle/>
          <a:p>
            <a:endParaRPr lang="en-US"/>
          </a:p>
        </p:txBody>
      </p:sp>
      <p:sp>
        <p:nvSpPr>
          <p:cNvPr id="5" name="Slide Number Placeholder 4"/>
          <p:cNvSpPr>
            <a:spLocks noGrp="1"/>
          </p:cNvSpPr>
          <p:nvPr>
            <p:ph type="sldNum" idx="11"/>
          </p:nvPr>
        </p:nvSpPr>
        <p:spPr>
          <a:xfrm>
            <a:off x="7308850" y="6237288"/>
            <a:ext cx="455613" cy="474662"/>
          </a:xfrm>
        </p:spPr>
        <p:txBody>
          <a:bodyPr/>
          <a:lstStyle>
            <a:lvl1pPr>
              <a:defRPr/>
            </a:lvl1pPr>
          </a:lstStyle>
          <a:p>
            <a:fld id="{1EC7080D-1FD7-4993-952A-01EAFA10543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D583F764-7B3B-4E13-BBDC-0D86DFD07E2A}" type="datetime1">
              <a:rPr lang="en-US" smtClean="0"/>
              <a:pPr/>
              <a:t>2/24/2010</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2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idx="1"/>
          </p:nvPr>
        </p:nvSpPr>
        <p:spPr>
          <a:xfrm>
            <a:off x="685800" y="1981200"/>
            <a:ext cx="8153400" cy="2019304"/>
          </a:xfrm>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D583F764-7B3B-4E13-BBDC-0D86DFD07E2A}" type="datetime1">
              <a:rPr lang="en-US" smtClean="0"/>
              <a:pPr/>
              <a:t>2/24/2010</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
        <p:nvSpPr>
          <p:cNvPr id="9" name="Content Placeholder 2"/>
          <p:cNvSpPr>
            <a:spLocks noGrp="1"/>
          </p:cNvSpPr>
          <p:nvPr>
            <p:ph idx="13"/>
          </p:nvPr>
        </p:nvSpPr>
        <p:spPr>
          <a:xfrm>
            <a:off x="714348" y="4071942"/>
            <a:ext cx="8153400" cy="2019304"/>
          </a:xfrm>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8241D54-DAE3-483B-892F-23C37354A024}" type="datetime1">
              <a:rPr lang="en-US" smtClean="0"/>
              <a:pPr/>
              <a:t>2/24/2010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FD946D9A-7E75-4261-A6DC-E88AF44EFD1E}" type="datetime1">
              <a:rPr lang="en-US" smtClean="0"/>
              <a:pPr/>
              <a:t>2/24/2010</a:t>
            </a:fld>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9BC5550-75D2-4EBD-B60F-5AC9A918C922}" type="datetime1">
              <a:rPr lang="en-US" smtClean="0"/>
              <a:pPr/>
              <a:t>2/24/2010</a:t>
            </a:fld>
            <a:endParaRPr lang="en-US"/>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AFEF5BD-A7E8-4287-8F50-E3FECB0787E3}" type="datetime1">
              <a:rPr lang="en-US" smtClean="0"/>
              <a:pPr/>
              <a:t>2/24/2010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AE27850-300C-4398-A95C-23DEA8FEDC0E}" type="datetime1">
              <a:rPr lang="en-US" smtClean="0"/>
              <a:pPr/>
              <a:t>2/24/2010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6"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088F9A02-D05A-4042-867E-59BA0BCAE2B4}" type="datetime1">
              <a:rPr lang="en-US" smtClean="0"/>
              <a:pPr/>
              <a:t>2/24/2010</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endParaRPr lang="en-US"/>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79"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Lst>
  <p:hf hdr="0" ft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www.genre.com/sharedfile/pdf/Topics14_Buncefield-en.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docs.hp.com/en/J6369-90050/ch02s01.html" TargetMode="External"/><Relationship Id="rId4" Type="http://schemas.openxmlformats.org/officeDocument/2006/relationships/image" Target="../media/image8.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uperiorpropane.com/doc.aspx?id=49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uperiorplus.ca/pdfs/press-release-Aug11-2008.pdf" TargetMode="External"/><Relationship Id="rId4" Type="http://schemas.openxmlformats.org/officeDocument/2006/relationships/hyperlink" Target="http://www.propanegas.ca/FileArea/PGAC/Edge_Oct3_08_ON_forwebV4.pdf"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800" dirty="0" smtClean="0"/>
              <a:t>L07 </a:t>
            </a:r>
            <a:r>
              <a:rPr lang="en-CA" sz="2800" dirty="0"/>
              <a:t>Business Continuity and Disaster Recovery Planning</a:t>
            </a:r>
          </a:p>
        </p:txBody>
      </p:sp>
      <p:sp>
        <p:nvSpPr>
          <p:cNvPr id="4099" name="Rectangle 3"/>
          <p:cNvSpPr>
            <a:spLocks noGrp="1" noChangeArrowheads="1"/>
          </p:cNvSpPr>
          <p:nvPr>
            <p:ph type="body" idx="1"/>
          </p:nvPr>
        </p:nvSpPr>
        <p:spPr bwMode="auto">
          <a:prstGeom prst="rect">
            <a:avLst/>
          </a:prstGeom>
          <a:noFill/>
          <a:ln/>
        </p:spPr>
        <p:txBody>
          <a:bodyPr lIns="90000" tIns="46800" rIns="90000" bIns="46800"/>
          <a:lstStyle/>
          <a:p>
            <a:pPr marL="0" inden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000" dirty="0"/>
              <a:t>Sybex CISSP </a:t>
            </a:r>
            <a:r>
              <a:rPr lang="en-CA" sz="2000" dirty="0" smtClean="0"/>
              <a:t>Fourth </a:t>
            </a:r>
            <a:r>
              <a:rPr lang="en-CA" sz="2000" dirty="0"/>
              <a:t>Edition, Chapters </a:t>
            </a:r>
            <a:r>
              <a:rPr lang="en-CA" sz="2000" dirty="0" smtClean="0"/>
              <a:t>15 and 16</a:t>
            </a:r>
            <a:endParaRPr lang="en-CA"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BC/DR Planning</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Business continuity focuses on a company’s ability to continue operations regardless of the nature of the potential disruption</a:t>
            </a:r>
          </a:p>
          <a:p>
            <a:r>
              <a:rPr lang="en-US" dirty="0" smtClean="0"/>
              <a:t>Business continuity planning is a formalized methodology that can be studied and for which practitioners can be certified</a:t>
            </a:r>
          </a:p>
          <a:p>
            <a:r>
              <a:rPr lang="en-US" dirty="0" smtClean="0"/>
              <a:t>Disaster recovery planning is typically a subset of business continuity planning because it deals with stopping the effects of the disaster or event</a:t>
            </a:r>
          </a:p>
          <a:p>
            <a:r>
              <a:rPr lang="en-US" dirty="0" smtClean="0"/>
              <a:t>Once the effects of the disaster or event have been addressed, business continuity activities typically begin</a:t>
            </a:r>
          </a:p>
          <a:p>
            <a:pPr lvl="2"/>
            <a:r>
              <a:rPr lang="en-US" dirty="0" smtClean="0"/>
              <a:t>“Business Continuity and Disaster Recovery for IT Professionals”, Susan </a:t>
            </a:r>
            <a:r>
              <a:rPr lang="en-US" dirty="0" err="1" smtClean="0"/>
              <a:t>Snedaker</a:t>
            </a:r>
            <a:r>
              <a:rPr lang="en-US" dirty="0" smtClean="0"/>
              <a:t>, pg 37</a:t>
            </a:r>
          </a:p>
        </p:txBody>
      </p:sp>
      <p:sp>
        <p:nvSpPr>
          <p:cNvPr id="4" name="Slide Number Placeholder 3"/>
          <p:cNvSpPr>
            <a:spLocks noGrp="1"/>
          </p:cNvSpPr>
          <p:nvPr>
            <p:ph type="sldNum" sz="quarter" idx="12"/>
          </p:nvPr>
        </p:nvSpPr>
        <p:spPr/>
        <p:txBody>
          <a:bodyPr/>
          <a:lstStyle/>
          <a:p>
            <a:fld id="{107B1B84-1149-468F-8E3D-074FDC78B83C}"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3" cstate="print"/>
          <a:srcRect t="42923"/>
          <a:stretch>
            <a:fillRect/>
          </a:stretch>
        </p:blipFill>
        <p:spPr bwMode="auto">
          <a:xfrm>
            <a:off x="228589" y="588950"/>
            <a:ext cx="2771775" cy="1054100"/>
          </a:xfrm>
          <a:prstGeom prst="rect">
            <a:avLst/>
          </a:prstGeom>
          <a:noFill/>
          <a:ln w="9525">
            <a:noFill/>
            <a:round/>
            <a:headEnd/>
            <a:tailEnd/>
          </a:ln>
          <a:effectLst/>
        </p:spPr>
      </p:pic>
      <p:sp>
        <p:nvSpPr>
          <p:cNvPr id="14337" name="Rectangle 1"/>
          <p:cNvSpPr>
            <a:spLocks noGrp="1" noChangeArrowheads="1"/>
          </p:cNvSpPr>
          <p:nvPr>
            <p:ph type="title"/>
          </p:nvPr>
        </p:nvSpPr>
        <p:spPr>
          <a:xfrm>
            <a:off x="642910" y="571480"/>
            <a:ext cx="8153400" cy="1143000"/>
          </a:xfrm>
          <a:ln/>
        </p:spPr>
        <p:txBody>
          <a:bodyPr lIns="90000" tIns="46800" rIns="90000" bIns="46800">
            <a:normAutofit fontScale="90000"/>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3600" dirty="0"/>
              <a:t>Business Continuity –</a:t>
            </a:r>
            <a:r>
              <a:rPr lang="en-CA" sz="3600" dirty="0" err="1"/>
              <a:t>vs</a:t>
            </a:r>
            <a:r>
              <a:rPr lang="en-CA" sz="3600" dirty="0"/>
              <a:t>- </a:t>
            </a:r>
            <a:br>
              <a:rPr lang="en-CA" sz="3600" dirty="0"/>
            </a:br>
            <a:r>
              <a:rPr lang="en-CA" sz="3600" dirty="0"/>
              <a:t>Disaster Recovery</a:t>
            </a:r>
          </a:p>
        </p:txBody>
      </p:sp>
      <p:sp>
        <p:nvSpPr>
          <p:cNvPr id="14338" name="Rectangle 2"/>
          <p:cNvSpPr>
            <a:spLocks noGrp="1" noChangeArrowheads="1"/>
          </p:cNvSpPr>
          <p:nvPr>
            <p:ph idx="1"/>
          </p:nvPr>
        </p:nvSpPr>
        <p:spPr>
          <a:ln/>
        </p:spPr>
        <p:txBody>
          <a:bodyPr lIns="90000" tIns="46800" rIns="90000" bIns="46800">
            <a:normAutofit lnSpcReduction="10000"/>
          </a:bodyPr>
          <a:lstStyle/>
          <a:p>
            <a:pPr>
              <a:lnSpc>
                <a:spcPct val="75000"/>
              </a:lnSpc>
              <a:spcBef>
                <a:spcPts val="5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An analogy…</a:t>
            </a:r>
          </a:p>
          <a:p>
            <a:pPr>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Business is a delivery service with one deliver truck that delivers goods around the city</a:t>
            </a:r>
          </a:p>
          <a:p>
            <a:pPr>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lnSpc>
                <a:spcPct val="75000"/>
              </a:lnSpc>
              <a:spcBef>
                <a:spcPts val="5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Business continuity planning</a:t>
            </a:r>
          </a:p>
          <a:p>
            <a:pPr>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Keeping the delivery service running in case something happens to the truck</a:t>
            </a:r>
          </a:p>
          <a:p>
            <a:pPr lvl="1">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600" dirty="0"/>
              <a:t>E.g.:  backup truck, substitute drivers, alternate route maps, etc.</a:t>
            </a:r>
          </a:p>
          <a:p>
            <a:pPr>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Proactively preventing interruptions to the </a:t>
            </a:r>
            <a:r>
              <a:rPr lang="en-CA" sz="2000" dirty="0" smtClean="0"/>
              <a:t>business</a:t>
            </a:r>
          </a:p>
          <a:p>
            <a:pPr lvl="1">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600" dirty="0" smtClean="0"/>
              <a:t>E.g.:  maintain truck with regular services, replace at end of lease</a:t>
            </a:r>
          </a:p>
          <a:p>
            <a:pPr>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Communication plans for business interruptions</a:t>
            </a:r>
            <a:endParaRPr lang="en-CA" sz="2000" dirty="0"/>
          </a:p>
          <a:p>
            <a:pPr>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lnSpc>
                <a:spcPct val="75000"/>
              </a:lnSpc>
              <a:spcBef>
                <a:spcPts val="5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Disaster recovery planning</a:t>
            </a:r>
          </a:p>
          <a:p>
            <a:pPr>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Fixing the original delivery truck in the case of a disaster</a:t>
            </a:r>
          </a:p>
          <a:p>
            <a:pPr lvl="1">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600" dirty="0"/>
              <a:t>E.g.:  making repairs, buying or replacing truck with insurance money</a:t>
            </a:r>
          </a:p>
          <a:p>
            <a:pPr>
              <a:lnSpc>
                <a:spcPct val="75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Actively involved in recovering the original business functions</a:t>
            </a:r>
          </a:p>
        </p:txBody>
      </p:sp>
      <p:sp>
        <p:nvSpPr>
          <p:cNvPr id="6" name="Slide Number Placeholder 4"/>
          <p:cNvSpPr>
            <a:spLocks noGrp="1"/>
          </p:cNvSpPr>
          <p:nvPr>
            <p:ph type="sldNum" sz="quarter" idx="12"/>
          </p:nvPr>
        </p:nvSpPr>
        <p:spPr>
          <a:prstGeom prst="rect">
            <a:avLst/>
          </a:prstGeom>
        </p:spPr>
        <p:txBody>
          <a:bodyPr/>
          <a:lstStyle/>
          <a:p>
            <a:fld id="{6812A123-A817-49C7-904D-F028E794D7F7}" type="slidenum">
              <a:rPr lang="en-US"/>
              <a:pPr/>
              <a:t>11</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Continuity and Disaster Planning Steps</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12</a:t>
            </a:fld>
            <a:endParaRPr lang="en-US" dirty="0"/>
          </a:p>
        </p:txBody>
      </p:sp>
      <p:sp>
        <p:nvSpPr>
          <p:cNvPr id="22" name="Content Placeholder 21"/>
          <p:cNvSpPr>
            <a:spLocks noGrp="1"/>
          </p:cNvSpPr>
          <p:nvPr>
            <p:ph idx="13"/>
          </p:nvPr>
        </p:nvSpPr>
        <p:spPr/>
        <p:txBody>
          <a:bodyPr>
            <a:normAutofit/>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smtClean="0"/>
          </a:p>
        </p:txBody>
      </p:sp>
      <p:cxnSp>
        <p:nvCxnSpPr>
          <p:cNvPr id="16" name="Elbow Connector 15"/>
          <p:cNvCxnSpPr/>
          <p:nvPr/>
        </p:nvCxnSpPr>
        <p:spPr bwMode="auto">
          <a:xfrm rot="5400000">
            <a:off x="7929586" y="3571876"/>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500298" y="3286124"/>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Project Initiation Phase</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13</a:t>
            </a:fld>
            <a:endParaRPr lang="en-US" dirty="0"/>
          </a:p>
        </p:txBody>
      </p:sp>
      <p:sp>
        <p:nvSpPr>
          <p:cNvPr id="22" name="Content Placeholder 21"/>
          <p:cNvSpPr>
            <a:spLocks noGrp="1"/>
          </p:cNvSpPr>
          <p:nvPr>
            <p:ph idx="13"/>
          </p:nvPr>
        </p:nvSpPr>
        <p:spPr/>
        <p:txBody>
          <a:bodyPr>
            <a:normAutofit fontScale="92500" lnSpcReduction="10000"/>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Business Organization Analysis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BCP Team Selection</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Resource Requirements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Legal and Regulatory Requirements</a:t>
            </a:r>
          </a:p>
        </p:txBody>
      </p:sp>
      <p:cxnSp>
        <p:nvCxnSpPr>
          <p:cNvPr id="16" name="Elbow Connector 15"/>
          <p:cNvCxnSpPr/>
          <p:nvPr/>
        </p:nvCxnSpPr>
        <p:spPr bwMode="auto">
          <a:xfrm rot="5400000">
            <a:off x="7929586" y="3571876"/>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500298" y="3286124"/>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sp>
        <p:nvSpPr>
          <p:cNvPr id="8" name="Down Arrow 7"/>
          <p:cNvSpPr/>
          <p:nvPr/>
        </p:nvSpPr>
        <p:spPr bwMode="auto">
          <a:xfrm>
            <a:off x="1142976"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r>
              <a:rPr lang="en-CA" smtClean="0"/>
              <a:t>Business Organization Analysis</a:t>
            </a:r>
            <a:endParaRPr lang="en-CA" dirty="0"/>
          </a:p>
        </p:txBody>
      </p:sp>
      <p:sp>
        <p:nvSpPr>
          <p:cNvPr id="17410" name="Rectangle 2"/>
          <p:cNvSpPr>
            <a:spLocks noGrp="1" noChangeArrowheads="1"/>
          </p:cNvSpPr>
          <p:nvPr>
            <p:ph idx="1"/>
          </p:nvPr>
        </p:nvSpPr>
        <p:spPr/>
        <p:txBody>
          <a:bodyPr>
            <a:normAutofit fontScale="62500" lnSpcReduction="20000"/>
          </a:bodyPr>
          <a:lstStyle/>
          <a:p>
            <a:r>
              <a:rPr lang="en-CA" dirty="0" smtClean="0"/>
              <a:t>BCP </a:t>
            </a:r>
            <a:r>
              <a:rPr lang="en-CA" u="sng" dirty="0" smtClean="0"/>
              <a:t>team leads </a:t>
            </a:r>
            <a:r>
              <a:rPr lang="en-CA" dirty="0" smtClean="0"/>
              <a:t>have been designated (e.g. IT Project Management team)</a:t>
            </a:r>
          </a:p>
          <a:p>
            <a:r>
              <a:rPr lang="en-CA" dirty="0" smtClean="0"/>
              <a:t>Scope of the BCP plan should be defined before beginning</a:t>
            </a:r>
          </a:p>
          <a:p>
            <a:r>
              <a:rPr lang="en-CA" dirty="0" smtClean="0"/>
              <a:t>In this first stage, BCP team leads identify all departments and individuals who should be </a:t>
            </a:r>
            <a:r>
              <a:rPr lang="en-CA" u="sng" dirty="0" smtClean="0"/>
              <a:t>key contributors </a:t>
            </a:r>
            <a:r>
              <a:rPr lang="en-CA" dirty="0" smtClean="0"/>
              <a:t>in the BCP process based on scope</a:t>
            </a:r>
          </a:p>
          <a:p>
            <a:pPr lvl="1"/>
            <a:r>
              <a:rPr lang="en-CA" dirty="0" smtClean="0"/>
              <a:t>Information Technology</a:t>
            </a:r>
          </a:p>
          <a:p>
            <a:pPr lvl="1"/>
            <a:r>
              <a:rPr lang="en-CA" dirty="0" smtClean="0"/>
              <a:t>Human Resources</a:t>
            </a:r>
          </a:p>
          <a:p>
            <a:pPr lvl="1"/>
            <a:r>
              <a:rPr lang="en-CA" dirty="0" smtClean="0"/>
              <a:t>Facilities/ Security</a:t>
            </a:r>
          </a:p>
          <a:p>
            <a:pPr lvl="1"/>
            <a:r>
              <a:rPr lang="en-CA" dirty="0" smtClean="0"/>
              <a:t>Finance / Legal</a:t>
            </a:r>
          </a:p>
          <a:p>
            <a:pPr lvl="1"/>
            <a:r>
              <a:rPr lang="en-CA" dirty="0" smtClean="0"/>
              <a:t>Warehouse / Inventory / Manufacturing / Research</a:t>
            </a:r>
          </a:p>
          <a:p>
            <a:pPr lvl="1"/>
            <a:r>
              <a:rPr lang="en-CA" dirty="0" smtClean="0"/>
              <a:t>Purchasing / Logistics</a:t>
            </a:r>
          </a:p>
          <a:p>
            <a:pPr lvl="1"/>
            <a:r>
              <a:rPr lang="en-CA" dirty="0" smtClean="0"/>
              <a:t>Marketing and Sales</a:t>
            </a:r>
          </a:p>
          <a:p>
            <a:pPr lvl="1"/>
            <a:r>
              <a:rPr lang="en-CA" dirty="0" smtClean="0"/>
              <a:t>Public Relations</a:t>
            </a:r>
          </a:p>
          <a:p>
            <a:endParaRPr lang="en-CA" dirty="0"/>
          </a:p>
        </p:txBody>
      </p:sp>
      <p:sp>
        <p:nvSpPr>
          <p:cNvPr id="5" name="Slide Number Placeholder 4"/>
          <p:cNvSpPr>
            <a:spLocks noGrp="1"/>
          </p:cNvSpPr>
          <p:nvPr>
            <p:ph type="sldNum" sz="quarter" idx="12"/>
          </p:nvPr>
        </p:nvSpPr>
        <p:spPr/>
        <p:txBody>
          <a:bodyPr/>
          <a:lstStyle/>
          <a:p>
            <a:fld id="{DAAD2006-49D0-43E7-8EAA-0BF335590BB4}" type="slidenum">
              <a:rPr lang="en-US" smtClean="0"/>
              <a:pPr/>
              <a:t>14</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BCP </a:t>
            </a:r>
            <a:r>
              <a:rPr lang="en-CA" dirty="0"/>
              <a:t>Team Selection</a:t>
            </a:r>
          </a:p>
        </p:txBody>
      </p:sp>
      <p:sp>
        <p:nvSpPr>
          <p:cNvPr id="18434" name="Rectangle 2"/>
          <p:cNvSpPr>
            <a:spLocks noGrp="1" noChangeArrowheads="1"/>
          </p:cNvSpPr>
          <p:nvPr>
            <p:ph idx="1"/>
          </p:nvPr>
        </p:nvSpPr>
        <p:spPr>
          <a:ln/>
        </p:spPr>
        <p:txBody>
          <a:bodyPr lIns="90000" tIns="46800" rIns="90000" bIns="46800">
            <a:normAutofit lnSpcReduction="10000"/>
          </a:bodyPr>
          <a:lstStyle/>
          <a:p>
            <a:pPr marL="531813" indent="-531813">
              <a:lnSpc>
                <a:spcPct val="84000"/>
              </a:lnSpc>
              <a:spcBef>
                <a:spcPts val="6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BCP team leaders must select key people to join the team, to have an effective business continuity plan</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Representatives from each of the organizations departments responsible for core services  *</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Representatives from each of the support teams *</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IT representatives with technical expertise</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Security reps with knowledge of BCP process</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Legal reps familiar with legal, regulatory, and contractual responsibilities</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Reps from senior management (</a:t>
            </a:r>
            <a:r>
              <a:rPr lang="en-CA" sz="2000" i="1" dirty="0"/>
              <a:t>due diligence</a:t>
            </a:r>
            <a:r>
              <a:rPr lang="en-CA" sz="2000" dirty="0"/>
              <a:t>)</a:t>
            </a:r>
            <a:r>
              <a:rPr lang="ar-SA" sz="2000" dirty="0">
                <a:cs typeface="Arial" charset="0"/>
              </a:rPr>
              <a:t>‏</a:t>
            </a:r>
            <a:endParaRPr lang="en-CA" sz="2000" dirty="0"/>
          </a:p>
          <a:p>
            <a:pPr marL="531813" indent="-531813">
              <a:lnSpc>
                <a:spcPct val="84000"/>
              </a:lnSpc>
              <a:spcBef>
                <a:spcPts val="6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 The representatives in (a) and (b) will belong to the departments and support teams identified in the organization analysis stage.</a:t>
            </a:r>
          </a:p>
          <a:p>
            <a:pPr marL="914400" lvl="1" indent="-457200">
              <a:lnSpc>
                <a:spcPct val="84000"/>
              </a:lnSpc>
              <a:buFont typeface="Arial" charset="0"/>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endParaRPr lang="en-CA" dirty="0"/>
          </a:p>
        </p:txBody>
      </p:sp>
      <p:sp>
        <p:nvSpPr>
          <p:cNvPr id="6" name="Slide Number Placeholder 4"/>
          <p:cNvSpPr>
            <a:spLocks noGrp="1"/>
          </p:cNvSpPr>
          <p:nvPr>
            <p:ph type="sldNum" sz="quarter" idx="12"/>
          </p:nvPr>
        </p:nvSpPr>
        <p:spPr>
          <a:prstGeom prst="rect">
            <a:avLst/>
          </a:prstGeom>
        </p:spPr>
        <p:txBody>
          <a:bodyPr/>
          <a:lstStyle/>
          <a:p>
            <a:fld id="{6745321B-9463-4A48-B11F-59B03B01611A}" type="slidenum">
              <a:rPr lang="en-US"/>
              <a:pPr/>
              <a:t>15</a:t>
            </a:fld>
            <a:endParaRPr lang="en-US"/>
          </a:p>
        </p:txBody>
      </p:sp>
      <p:pic>
        <p:nvPicPr>
          <p:cNvPr id="18435" name="Picture 3"/>
          <p:cNvPicPr>
            <a:picLocks noChangeAspect="1" noChangeArrowheads="1"/>
          </p:cNvPicPr>
          <p:nvPr/>
        </p:nvPicPr>
        <p:blipFill>
          <a:blip r:embed="rId3" cstate="print"/>
          <a:srcRect/>
          <a:stretch>
            <a:fillRect/>
          </a:stretch>
        </p:blipFill>
        <p:spPr bwMode="auto">
          <a:xfrm>
            <a:off x="8143900" y="3500438"/>
            <a:ext cx="798512" cy="798512"/>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Resource </a:t>
            </a:r>
            <a:r>
              <a:rPr lang="en-CA" dirty="0"/>
              <a:t>Requirements</a:t>
            </a:r>
          </a:p>
        </p:txBody>
      </p:sp>
      <p:sp>
        <p:nvSpPr>
          <p:cNvPr id="19458" name="Rectangle 2"/>
          <p:cNvSpPr>
            <a:spLocks noGrp="1" noChangeArrowheads="1"/>
          </p:cNvSpPr>
          <p:nvPr>
            <p:ph idx="1"/>
          </p:nvPr>
        </p:nvSpPr>
        <p:spPr>
          <a:ln/>
        </p:spPr>
        <p:txBody>
          <a:bodyPr lIns="90000" tIns="46800" rIns="90000" bIns="46800">
            <a:normAutofit lnSpcReduction="10000"/>
          </a:bodyPr>
          <a:lstStyle/>
          <a:p>
            <a:pPr marL="531813" indent="-531813">
              <a:lnSpc>
                <a:spcPct val="84000"/>
              </a:lnSpc>
              <a:spcBef>
                <a:spcPts val="6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Resource requirements must be determined for</a:t>
            </a:r>
          </a:p>
          <a:p>
            <a:pPr marL="531813" indent="-531813">
              <a:lnSpc>
                <a:spcPct val="84000"/>
              </a:lnSpc>
              <a:spcBef>
                <a:spcPts val="600"/>
              </a:spcBef>
              <a:buFont typeface="StarSymbol" charset="0"/>
              <a:buAutoNum type="arabicPeriod"/>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BCP development</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BCP team will require resources in terms of manpower, support staff, and access to planning software</a:t>
            </a:r>
          </a:p>
          <a:p>
            <a:pPr marL="531813" indent="-531813">
              <a:lnSpc>
                <a:spcPct val="84000"/>
              </a:lnSpc>
              <a:spcBef>
                <a:spcPts val="600"/>
              </a:spcBef>
              <a:buFont typeface="StarSymbol" charset="0"/>
              <a:buAutoNum type="arabicPeriod"/>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BCP testing, training and maintenance</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Hardware and software commitments, and manpower of those involved in the activities</a:t>
            </a:r>
          </a:p>
          <a:p>
            <a:pPr marL="531813" indent="-531813">
              <a:lnSpc>
                <a:spcPct val="84000"/>
              </a:lnSpc>
              <a:spcBef>
                <a:spcPts val="600"/>
              </a:spcBef>
              <a:buFont typeface="StarSymbol" charset="0"/>
              <a:buAutoNum type="arabicPeriod"/>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BCP implementation</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When disaster strikes, BCP is implemented</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Hardware and software</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Huge manpower commitment, as BCP becomes main focus of the organization</a:t>
            </a:r>
          </a:p>
          <a:p>
            <a:pPr marL="914400" lvl="1" indent="-457200">
              <a:lnSpc>
                <a:spcPct val="84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Allocation of resources must be planned for this event</a:t>
            </a:r>
          </a:p>
        </p:txBody>
      </p:sp>
      <p:sp>
        <p:nvSpPr>
          <p:cNvPr id="5" name="Slide Number Placeholder 4"/>
          <p:cNvSpPr>
            <a:spLocks noGrp="1"/>
          </p:cNvSpPr>
          <p:nvPr>
            <p:ph type="sldNum" sz="quarter" idx="12"/>
          </p:nvPr>
        </p:nvSpPr>
        <p:spPr>
          <a:prstGeom prst="rect">
            <a:avLst/>
          </a:prstGeom>
        </p:spPr>
        <p:txBody>
          <a:bodyPr/>
          <a:lstStyle/>
          <a:p>
            <a:fld id="{7FB3BC56-13EB-4E73-9903-E31DF515C8F4}" type="slidenum">
              <a:rPr lang="en-US"/>
              <a:pPr/>
              <a:t>16</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3600" dirty="0" smtClean="0"/>
              <a:t>Legal </a:t>
            </a:r>
            <a:r>
              <a:rPr lang="en-CA" sz="3600" dirty="0"/>
              <a:t>and Regulatory Requirements</a:t>
            </a:r>
          </a:p>
        </p:txBody>
      </p:sp>
      <p:sp>
        <p:nvSpPr>
          <p:cNvPr id="20482" name="Rectangle 2"/>
          <p:cNvSpPr>
            <a:spLocks noGrp="1" noChangeArrowheads="1"/>
          </p:cNvSpPr>
          <p:nvPr>
            <p:ph idx="1"/>
          </p:nvPr>
        </p:nvSpPr>
        <p:spPr>
          <a:ln/>
        </p:spPr>
        <p:txBody>
          <a:bodyPr lIns="90000" tIns="46800" rIns="90000" bIns="46800"/>
          <a:lstStyle/>
          <a:p>
            <a:pPr>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smtClean="0"/>
              <a:t>Organizations </a:t>
            </a:r>
            <a:r>
              <a:rPr lang="en-CA" sz="1800" dirty="0"/>
              <a:t>may be bound </a:t>
            </a:r>
            <a:r>
              <a:rPr lang="en-CA" sz="1800" dirty="0" smtClean="0"/>
              <a:t>by federal</a:t>
            </a:r>
            <a:r>
              <a:rPr lang="en-CA" sz="1800" dirty="0"/>
              <a:t>, state, and local laws or regulations that require a degree of business continuity planning</a:t>
            </a:r>
          </a:p>
          <a:p>
            <a:pPr>
              <a:lnSpc>
                <a:spcPct val="75000"/>
              </a:lnSpc>
              <a:spcBef>
                <a:spcPts val="45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smtClean="0"/>
              <a:t>Contractual commitments in a Service </a:t>
            </a:r>
            <a:r>
              <a:rPr lang="en-CA" sz="1800" dirty="0"/>
              <a:t>Level Agreements (</a:t>
            </a:r>
            <a:r>
              <a:rPr lang="en-CA" sz="1800" dirty="0" smtClean="0"/>
              <a:t>SLA)</a:t>
            </a:r>
          </a:p>
          <a:p>
            <a:pPr>
              <a:lnSpc>
                <a:spcPct val="75000"/>
              </a:lnSpc>
              <a:spcBef>
                <a:spcPts val="45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1800" dirty="0" smtClean="0"/>
          </a:p>
          <a:p>
            <a:pPr>
              <a:lnSpc>
                <a:spcPct val="75000"/>
              </a:lnSpc>
              <a:spcBef>
                <a:spcPts val="45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smtClean="0"/>
              <a:t>Example regulatory requirements</a:t>
            </a:r>
          </a:p>
          <a:p>
            <a:pPr>
              <a:lnSpc>
                <a:spcPct val="75000"/>
              </a:lnSpc>
              <a:spcBef>
                <a:spcPts val="45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smtClean="0"/>
              <a:t>Sarbanes-Oxley</a:t>
            </a:r>
            <a:endParaRPr lang="en-CA" sz="1800" dirty="0"/>
          </a:p>
          <a:p>
            <a:pPr>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PCI DSS (Payment Card Industry Data Security Standard)</a:t>
            </a:r>
            <a:r>
              <a:rPr lang="ar-SA" sz="1800" dirty="0">
                <a:cs typeface="Arial" charset="0"/>
              </a:rPr>
              <a:t>‏</a:t>
            </a:r>
            <a:endParaRPr lang="en-CA" sz="1800" dirty="0"/>
          </a:p>
          <a:p>
            <a:pPr lvl="1">
              <a:lnSpc>
                <a:spcPct val="75000"/>
              </a:lnSpc>
              <a:spcBef>
                <a:spcPct val="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400" dirty="0" smtClean="0"/>
              <a:t>Requires the physical security of all paper and electronic media. It specifically mentions that media backups should be stored in an offsite facility, preferably in a commercial storage facility (9.5). </a:t>
            </a:r>
          </a:p>
          <a:p>
            <a:pPr lvl="1">
              <a:lnSpc>
                <a:spcPct val="75000"/>
              </a:lnSpc>
              <a:spcBef>
                <a:spcPct val="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400" dirty="0" smtClean="0"/>
              <a:t>Incident response plans must address disaster recovery and business continuity. (12.9)</a:t>
            </a:r>
            <a:r>
              <a:rPr lang="ar-SA" sz="1400" dirty="0" smtClean="0">
                <a:cs typeface="Arial" charset="0"/>
              </a:rPr>
              <a:t>‏</a:t>
            </a:r>
            <a:endParaRPr lang="en-CA" sz="1400" dirty="0" smtClean="0"/>
          </a:p>
          <a:p>
            <a:pPr lvl="1">
              <a:lnSpc>
                <a:spcPct val="75000"/>
              </a:lnSpc>
              <a:spcBef>
                <a:spcPct val="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400" dirty="0" smtClean="0"/>
              <a:t>Encryption or truncation must be used to protect credit card account numbers anywhere they are stored (including backups). (3, 3.4) </a:t>
            </a:r>
          </a:p>
          <a:p>
            <a:pPr>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err="1" smtClean="0"/>
              <a:t>Hippa</a:t>
            </a:r>
            <a:r>
              <a:rPr lang="en-CA" sz="1800" dirty="0" smtClean="0"/>
              <a:t> </a:t>
            </a:r>
            <a:r>
              <a:rPr lang="en-CA" sz="1800" dirty="0"/>
              <a:t>(Health Insurance Portability and Accountability Act)</a:t>
            </a:r>
            <a:r>
              <a:rPr lang="ar-SA" sz="1800" dirty="0">
                <a:cs typeface="Arial" charset="0"/>
              </a:rPr>
              <a:t>‏</a:t>
            </a:r>
            <a:endParaRPr lang="en-CA" sz="1800" dirty="0"/>
          </a:p>
          <a:p>
            <a:pPr lvl="1">
              <a:lnSpc>
                <a:spcPct val="75000"/>
              </a:lnSpc>
              <a:spcBef>
                <a:spcPts val="3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400" dirty="0"/>
              <a:t>“establish (and implement as needed) policies and procedures for responding to an emergency or other occurrence (for example, fire, vandalism, system failure, and natural disaster) that damages systems that contain electronic protected health information”</a:t>
            </a:r>
          </a:p>
          <a:p>
            <a:pPr lvl="1">
              <a:lnSpc>
                <a:spcPct val="75000"/>
              </a:lnSpc>
              <a:spcBef>
                <a:spcPts val="3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400" dirty="0"/>
              <a:t>Specifies five areas to address:  data backup plan, disaster recovery plan, emergency mode operation plan, testing and revision procedures, applications and data criticality analysis</a:t>
            </a:r>
          </a:p>
          <a:p>
            <a:pPr lvl="1">
              <a:lnSpc>
                <a:spcPct val="75000"/>
              </a:lnSpc>
              <a:spcBef>
                <a:spcPts val="350"/>
              </a:spcBef>
              <a:buFont typeface="Arial" charset="0"/>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1400" dirty="0"/>
          </a:p>
        </p:txBody>
      </p:sp>
      <p:sp>
        <p:nvSpPr>
          <p:cNvPr id="5" name="Slide Number Placeholder 4"/>
          <p:cNvSpPr>
            <a:spLocks noGrp="1"/>
          </p:cNvSpPr>
          <p:nvPr>
            <p:ph type="sldNum" sz="quarter" idx="12"/>
          </p:nvPr>
        </p:nvSpPr>
        <p:spPr>
          <a:prstGeom prst="rect">
            <a:avLst/>
          </a:prstGeom>
        </p:spPr>
        <p:txBody>
          <a:bodyPr/>
          <a:lstStyle/>
          <a:p>
            <a:fld id="{FE9C803E-F7C5-40C9-ADE4-9BC931A1504D}" type="slidenum">
              <a:rPr lang="en-US"/>
              <a:pPr/>
              <a:t>17</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Risk Assessment</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18</a:t>
            </a:fld>
            <a:endParaRPr lang="en-US" dirty="0"/>
          </a:p>
        </p:txBody>
      </p:sp>
      <p:sp>
        <p:nvSpPr>
          <p:cNvPr id="7" name="Content Placeholder 6"/>
          <p:cNvSpPr>
            <a:spLocks noGrp="1"/>
          </p:cNvSpPr>
          <p:nvPr>
            <p:ph idx="13"/>
          </p:nvPr>
        </p:nvSpPr>
        <p:spPr/>
        <p:txBody>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Risk / Threat identification</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Likelihood assessment</a:t>
            </a:r>
          </a:p>
          <a:p>
            <a:endParaRPr lang="en-US" dirty="0"/>
          </a:p>
        </p:txBody>
      </p:sp>
      <p:cxnSp>
        <p:nvCxnSpPr>
          <p:cNvPr id="16" name="Elbow Connector 15"/>
          <p:cNvCxnSpPr/>
          <p:nvPr/>
        </p:nvCxnSpPr>
        <p:spPr bwMode="auto">
          <a:xfrm rot="5400000">
            <a:off x="7858148" y="3571082"/>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428860" y="3285330"/>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sp>
        <p:nvSpPr>
          <p:cNvPr id="8" name="Down Arrow 7"/>
          <p:cNvSpPr/>
          <p:nvPr/>
        </p:nvSpPr>
        <p:spPr bwMode="auto">
          <a:xfrm>
            <a:off x="2214546"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r>
              <a:rPr lang="en-CA" smtClean="0"/>
              <a:t>Risk identification</a:t>
            </a:r>
            <a:endParaRPr lang="en-CA" dirty="0"/>
          </a:p>
        </p:txBody>
      </p:sp>
      <p:sp>
        <p:nvSpPr>
          <p:cNvPr id="27650" name="Rectangle 2"/>
          <p:cNvSpPr>
            <a:spLocks noGrp="1" noChangeArrowheads="1"/>
          </p:cNvSpPr>
          <p:nvPr>
            <p:ph idx="1"/>
          </p:nvPr>
        </p:nvSpPr>
        <p:spPr/>
        <p:txBody>
          <a:bodyPr>
            <a:normAutofit fontScale="92500" lnSpcReduction="20000"/>
          </a:bodyPr>
          <a:lstStyle/>
          <a:p>
            <a:r>
              <a:rPr lang="en-CA" smtClean="0"/>
              <a:t>Purpose:</a:t>
            </a:r>
          </a:p>
          <a:p>
            <a:pPr lvl="1"/>
            <a:r>
              <a:rPr lang="en-CA" smtClean="0"/>
              <a:t>Create a list of threats (risks) to business continuity</a:t>
            </a:r>
          </a:p>
          <a:p>
            <a:r>
              <a:rPr lang="en-CA" smtClean="0"/>
              <a:t>Method – brainstorm with members of the team</a:t>
            </a:r>
          </a:p>
          <a:p>
            <a:pPr lvl="2"/>
            <a:r>
              <a:rPr lang="en-CA" smtClean="0"/>
              <a:t>Natural disasters: storms, floods, earthquakes, hurricanes</a:t>
            </a:r>
          </a:p>
          <a:p>
            <a:pPr lvl="2"/>
            <a:r>
              <a:rPr lang="en-CA" smtClean="0"/>
              <a:t>Man made threats:  terrorism, civil unrest, fires, theft, vandalism, transportation failures</a:t>
            </a:r>
          </a:p>
          <a:p>
            <a:pPr lvl="2"/>
            <a:r>
              <a:rPr lang="en-CA" smtClean="0"/>
              <a:t>Infrastructure threats:  large external environmental issues that you rarely have any control over preventing or resolving</a:t>
            </a:r>
            <a:endParaRPr lang="en-CA" dirty="0"/>
          </a:p>
        </p:txBody>
      </p:sp>
      <p:sp>
        <p:nvSpPr>
          <p:cNvPr id="7" name="Slide Number Placeholder 4"/>
          <p:cNvSpPr>
            <a:spLocks noGrp="1"/>
          </p:cNvSpPr>
          <p:nvPr>
            <p:ph type="sldNum" sz="quarter" idx="12"/>
          </p:nvPr>
        </p:nvSpPr>
        <p:spPr/>
        <p:txBody>
          <a:bodyPr/>
          <a:lstStyle/>
          <a:p>
            <a:fld id="{5496BE3D-C3EE-4A1D-A6F7-344057831524}" type="slidenum">
              <a:rPr lang="en-US" smtClean="0"/>
              <a:pPr/>
              <a:t>19</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p:txBody>
          <a:bodyPr/>
          <a:lstStyle/>
          <a:p>
            <a:r>
              <a:rPr lang="en-CA" smtClean="0"/>
              <a:t>Outline</a:t>
            </a:r>
            <a:endParaRPr lang="en-CA"/>
          </a:p>
        </p:txBody>
      </p:sp>
      <p:sp>
        <p:nvSpPr>
          <p:cNvPr id="5122" name="Rectangle 2"/>
          <p:cNvSpPr>
            <a:spLocks noGrp="1" noChangeArrowheads="1"/>
          </p:cNvSpPr>
          <p:nvPr>
            <p:ph idx="1"/>
          </p:nvPr>
        </p:nvSpPr>
        <p:spPr/>
        <p:txBody>
          <a:bodyPr>
            <a:normAutofit fontScale="85000" lnSpcReduction="20000"/>
          </a:bodyPr>
          <a:lstStyle/>
          <a:p>
            <a:r>
              <a:rPr lang="en-CA" dirty="0" smtClean="0"/>
              <a:t>What is BCP, DRP?</a:t>
            </a:r>
          </a:p>
          <a:p>
            <a:pPr lvl="1"/>
            <a:r>
              <a:rPr lang="en-CA" dirty="0" smtClean="0"/>
              <a:t>Case studies</a:t>
            </a:r>
          </a:p>
          <a:p>
            <a:r>
              <a:rPr lang="en-CA" dirty="0" smtClean="0"/>
              <a:t>BCP process</a:t>
            </a:r>
          </a:p>
          <a:p>
            <a:r>
              <a:rPr lang="en-CA" dirty="0" smtClean="0"/>
              <a:t>Project scope and planning</a:t>
            </a:r>
          </a:p>
          <a:p>
            <a:pPr lvl="1"/>
            <a:r>
              <a:rPr lang="en-CA" dirty="0" smtClean="0"/>
              <a:t>Risk identification</a:t>
            </a:r>
          </a:p>
          <a:p>
            <a:pPr lvl="1"/>
            <a:r>
              <a:rPr lang="en-CA" dirty="0" smtClean="0"/>
              <a:t>Business impact assessment</a:t>
            </a:r>
          </a:p>
          <a:p>
            <a:pPr lvl="1"/>
            <a:r>
              <a:rPr lang="en-CA" dirty="0" smtClean="0"/>
              <a:t>Continuity planning</a:t>
            </a:r>
          </a:p>
          <a:p>
            <a:pPr lvl="1"/>
            <a:r>
              <a:rPr lang="en-CA" dirty="0" smtClean="0"/>
              <a:t>Approval and implementation</a:t>
            </a:r>
          </a:p>
          <a:p>
            <a:pPr lvl="1"/>
            <a:r>
              <a:rPr lang="en-CA" dirty="0" smtClean="0"/>
              <a:t>Testing, training and auditing</a:t>
            </a:r>
          </a:p>
          <a:p>
            <a:pPr lvl="1"/>
            <a:r>
              <a:rPr lang="en-CA" dirty="0" smtClean="0"/>
              <a:t>Maintenance</a:t>
            </a:r>
          </a:p>
        </p:txBody>
      </p:sp>
      <p:sp>
        <p:nvSpPr>
          <p:cNvPr id="7" name="Slide Number Placeholder 4"/>
          <p:cNvSpPr>
            <a:spLocks noGrp="1"/>
          </p:cNvSpPr>
          <p:nvPr>
            <p:ph type="sldNum" sz="quarter" idx="12"/>
          </p:nvPr>
        </p:nvSpPr>
        <p:spPr/>
        <p:txBody>
          <a:bodyPr/>
          <a:lstStyle/>
          <a:p>
            <a:fld id="{A7BFC1D0-B609-40BD-8E46-516E1D693931}" type="slidenum">
              <a:rPr lang="en-US" smtClean="0"/>
              <a:pPr/>
              <a:t>2</a:t>
            </a:fld>
            <a:endParaRPr lang="en-US"/>
          </a:p>
        </p:txBody>
      </p:sp>
      <p:sp>
        <p:nvSpPr>
          <p:cNvPr id="5124" name="Text Box 4"/>
          <p:cNvSpPr txBox="1">
            <a:spLocks noChangeArrowheads="1"/>
          </p:cNvSpPr>
          <p:nvPr/>
        </p:nvSpPr>
        <p:spPr bwMode="auto">
          <a:xfrm>
            <a:off x="4714876" y="4933973"/>
            <a:ext cx="3671888" cy="789576"/>
          </a:xfrm>
          <a:prstGeom prst="rect">
            <a:avLst/>
          </a:prstGeom>
          <a:noFill/>
          <a:ln w="9525">
            <a:noFill/>
            <a:round/>
            <a:headEnd/>
            <a:tailEnd/>
          </a:ln>
          <a:effectLst/>
        </p:spPr>
        <p:txBody>
          <a:bodyPr lIns="90000" tIns="46800" rIns="90000" bIns="46800">
            <a:spAutoFit/>
          </a:bodyPr>
          <a:lstStyle/>
          <a:p>
            <a:pPr marL="341313" indent="-341313">
              <a:lnSpc>
                <a:spcPct val="100000"/>
              </a:lnSpc>
              <a:spcBef>
                <a:spcPts val="1125"/>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endParaRPr lang="en-CA" sz="1800" dirty="0">
              <a:solidFill>
                <a:srgbClr val="000000"/>
              </a:solidFill>
              <a:latin typeface="Arial" charset="0"/>
            </a:endParaRPr>
          </a:p>
          <a:p>
            <a:pPr marL="341313" indent="-341313">
              <a:lnSpc>
                <a:spcPct val="100000"/>
              </a:lnSpc>
              <a:spcBef>
                <a:spcPts val="1125"/>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endParaRPr lang="en-CA" sz="1800" dirty="0">
              <a:solidFill>
                <a:srgbClr val="000000"/>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Infrastructure Threats</a:t>
            </a:r>
            <a:endParaRPr lang="en-US" dirty="0"/>
          </a:p>
        </p:txBody>
      </p:sp>
      <p:sp>
        <p:nvSpPr>
          <p:cNvPr id="3" name="Content Placeholder 2"/>
          <p:cNvSpPr>
            <a:spLocks noGrp="1"/>
          </p:cNvSpPr>
          <p:nvPr>
            <p:ph idx="1"/>
          </p:nvPr>
        </p:nvSpPr>
        <p:spPr/>
        <p:txBody>
          <a:bodyPr/>
          <a:lstStyle/>
          <a:p>
            <a:r>
              <a:rPr lang="en-US" smtClean="0"/>
              <a:t>Building-specific failures (structural damage)</a:t>
            </a:r>
          </a:p>
          <a:p>
            <a:r>
              <a:rPr lang="en-US" smtClean="0"/>
              <a:t>Public transport disruption</a:t>
            </a:r>
          </a:p>
          <a:p>
            <a:r>
              <a:rPr lang="en-US" smtClean="0"/>
              <a:t>Loss of utilities (water, electricity, gas)</a:t>
            </a:r>
          </a:p>
          <a:p>
            <a:r>
              <a:rPr lang="en-US" smtClean="0"/>
              <a:t>Petroleum or oil shortage</a:t>
            </a:r>
          </a:p>
          <a:p>
            <a:r>
              <a:rPr lang="en-US" smtClean="0"/>
              <a:t>Food or water contamination</a:t>
            </a:r>
          </a:p>
          <a:p>
            <a:r>
              <a:rPr lang="en-US" smtClean="0"/>
              <a:t>Regulatory or legal changes</a:t>
            </a:r>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p:txBody>
          <a:bodyPr/>
          <a:lstStyle/>
          <a:p>
            <a:r>
              <a:rPr lang="en-CA" smtClean="0"/>
              <a:t>Likelihood assessment</a:t>
            </a:r>
            <a:endParaRPr lang="en-CA" dirty="0"/>
          </a:p>
        </p:txBody>
      </p:sp>
      <p:sp>
        <p:nvSpPr>
          <p:cNvPr id="28674" name="Rectangle 2"/>
          <p:cNvSpPr>
            <a:spLocks noGrp="1" noChangeArrowheads="1"/>
          </p:cNvSpPr>
          <p:nvPr>
            <p:ph idx="1"/>
          </p:nvPr>
        </p:nvSpPr>
        <p:spPr/>
        <p:txBody>
          <a:bodyPr>
            <a:normAutofit fontScale="85000" lnSpcReduction="20000"/>
          </a:bodyPr>
          <a:lstStyle/>
          <a:p>
            <a:r>
              <a:rPr lang="en-CA" smtClean="0"/>
              <a:t>Purpose:</a:t>
            </a:r>
          </a:p>
          <a:p>
            <a:pPr lvl="1"/>
            <a:r>
              <a:rPr lang="en-CA" smtClean="0"/>
              <a:t>Determine the Annualized Rate of Occurrence (ARO) for each of the events which pose a threat to the business.</a:t>
            </a:r>
          </a:p>
          <a:p>
            <a:r>
              <a:rPr lang="en-CA" smtClean="0"/>
              <a:t>Method:</a:t>
            </a:r>
          </a:p>
          <a:p>
            <a:pPr lvl="1"/>
            <a:r>
              <a:rPr lang="en-CA" smtClean="0"/>
              <a:t>Estimate the number of times per year of each given disaster</a:t>
            </a:r>
          </a:p>
          <a:p>
            <a:pPr lvl="2"/>
            <a:r>
              <a:rPr lang="en-CA" smtClean="0"/>
              <a:t>e.g. once every 50 years = 1/50 = 0.02</a:t>
            </a:r>
          </a:p>
          <a:p>
            <a:pPr lvl="1"/>
            <a:r>
              <a:rPr lang="en-CA" smtClean="0"/>
              <a:t>BCP can draw on a number of sources including</a:t>
            </a:r>
          </a:p>
          <a:p>
            <a:pPr lvl="2"/>
            <a:r>
              <a:rPr lang="en-CA" smtClean="0"/>
              <a:t>Historical data, corporate history</a:t>
            </a:r>
          </a:p>
          <a:p>
            <a:pPr lvl="2"/>
            <a:r>
              <a:rPr lang="en-CA" smtClean="0"/>
              <a:t>Professional experience, advice from experts, consultants</a:t>
            </a:r>
          </a:p>
          <a:p>
            <a:pPr lvl="2"/>
            <a:r>
              <a:rPr lang="en-CA" smtClean="0"/>
              <a:t>Meteorologists, seismologists, fire prevention professionals</a:t>
            </a:r>
          </a:p>
          <a:p>
            <a:pPr lvl="3"/>
            <a:endParaRPr lang="en-CA" dirty="0"/>
          </a:p>
        </p:txBody>
      </p:sp>
      <p:sp>
        <p:nvSpPr>
          <p:cNvPr id="6" name="Slide Number Placeholder 4"/>
          <p:cNvSpPr>
            <a:spLocks noGrp="1"/>
          </p:cNvSpPr>
          <p:nvPr>
            <p:ph type="sldNum" sz="quarter" idx="12"/>
          </p:nvPr>
        </p:nvSpPr>
        <p:spPr/>
        <p:txBody>
          <a:bodyPr/>
          <a:lstStyle/>
          <a:p>
            <a:fld id="{A393CFA0-10B5-4329-8ACA-B9B6726C99AC}" type="slidenum">
              <a:rPr lang="en-US" smtClean="0"/>
              <a:pPr/>
              <a:t>21</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BIA – Business Impact Assessment</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22</a:t>
            </a:fld>
            <a:endParaRPr lang="en-US" dirty="0"/>
          </a:p>
        </p:txBody>
      </p:sp>
      <p:sp>
        <p:nvSpPr>
          <p:cNvPr id="8" name="Content Placeholder 7"/>
          <p:cNvSpPr>
            <a:spLocks noGrp="1"/>
          </p:cNvSpPr>
          <p:nvPr>
            <p:ph idx="13"/>
          </p:nvPr>
        </p:nvSpPr>
        <p:spPr/>
        <p:txBody>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Identify priorities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Impact assessment</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Resource prioritization</a:t>
            </a:r>
          </a:p>
        </p:txBody>
      </p:sp>
      <p:grpSp>
        <p:nvGrpSpPr>
          <p:cNvPr id="7" name="Group 6"/>
          <p:cNvGrpSpPr/>
          <p:nvPr/>
        </p:nvGrpSpPr>
        <p:grpSpPr>
          <a:xfrm>
            <a:off x="2428860" y="3214686"/>
            <a:ext cx="5715834" cy="572298"/>
            <a:chOff x="2428860" y="4286256"/>
            <a:chExt cx="5715834" cy="572298"/>
          </a:xfrm>
        </p:grpSpPr>
        <p:cxnSp>
          <p:nvCxnSpPr>
            <p:cNvPr id="16" name="Elbow Connector 15"/>
            <p:cNvCxnSpPr/>
            <p:nvPr/>
          </p:nvCxnSpPr>
          <p:spPr bwMode="auto">
            <a:xfrm rot="5400000">
              <a:off x="7858148" y="4572008"/>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428860" y="4286256"/>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grpSp>
      <p:sp>
        <p:nvSpPr>
          <p:cNvPr id="9" name="Down Arrow 8"/>
          <p:cNvSpPr/>
          <p:nvPr/>
        </p:nvSpPr>
        <p:spPr bwMode="auto">
          <a:xfrm>
            <a:off x="3357554"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4000" dirty="0" smtClean="0"/>
              <a:t>Business </a:t>
            </a:r>
            <a:r>
              <a:rPr lang="en-CA" sz="4000" dirty="0"/>
              <a:t>Impact Assessment (BIA)</a:t>
            </a:r>
            <a:r>
              <a:rPr lang="ar-SA" dirty="0">
                <a:cs typeface="Arial" charset="0"/>
              </a:rPr>
              <a:t>‏</a:t>
            </a:r>
            <a:endParaRPr lang="en-CA" dirty="0"/>
          </a:p>
        </p:txBody>
      </p:sp>
      <p:sp>
        <p:nvSpPr>
          <p:cNvPr id="23554" name="Rectangle 2"/>
          <p:cNvSpPr>
            <a:spLocks noGrp="1" noChangeArrowheads="1"/>
          </p:cNvSpPr>
          <p:nvPr>
            <p:ph idx="1"/>
          </p:nvPr>
        </p:nvSpPr>
        <p:spPr>
          <a:ln/>
        </p:spPr>
        <p:txBody>
          <a:bodyPr lIns="90000" tIns="46800" rIns="90000" bIns="46800">
            <a:normAutofit lnSpcReduction="10000"/>
          </a:bodyPr>
          <a:lstStyle/>
          <a:p>
            <a:pPr>
              <a:lnSpc>
                <a:spcPct val="84000"/>
              </a:lnSpc>
              <a:spcBef>
                <a:spcPts val="5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Goal:</a:t>
            </a:r>
          </a:p>
          <a:p>
            <a:pPr>
              <a:lnSpc>
                <a:spcPct val="84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Identify resources (assets) that are critical to ongoing viability</a:t>
            </a:r>
          </a:p>
          <a:p>
            <a:pPr>
              <a:lnSpc>
                <a:spcPct val="84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Identify, and assess the likelihood and impact of threats posed to those resources.</a:t>
            </a:r>
          </a:p>
          <a:p>
            <a:pPr>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Like a Security Risk Assessment, Business Impact Assessment </a:t>
            </a:r>
            <a:r>
              <a:rPr lang="en-CA" sz="2000" dirty="0"/>
              <a:t>will use a </a:t>
            </a:r>
            <a:r>
              <a:rPr lang="en-CA" sz="2000" b="1" dirty="0"/>
              <a:t>combination</a:t>
            </a:r>
            <a:r>
              <a:rPr lang="en-CA" sz="2000" dirty="0"/>
              <a:t> of quantitative and qualitative </a:t>
            </a:r>
            <a:r>
              <a:rPr lang="en-CA" sz="2000" dirty="0" smtClean="0"/>
              <a:t>methods</a:t>
            </a:r>
          </a:p>
          <a:p>
            <a:pPr>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lnSpc>
                <a:spcPct val="84000"/>
              </a:lnSpc>
              <a:spcBef>
                <a:spcPts val="500"/>
              </a:spcBef>
              <a:buClr>
                <a:srgbClr val="333399"/>
              </a:buCl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Quantitative decision making</a:t>
            </a:r>
          </a:p>
          <a:p>
            <a:pPr>
              <a:lnSpc>
                <a:spcPct val="84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Uses formulas and numbers to quantify risk, and expresses options in $ values</a:t>
            </a:r>
          </a:p>
          <a:p>
            <a:pPr>
              <a:lnSpc>
                <a:spcPct val="84000"/>
              </a:lnSpc>
              <a:spcBef>
                <a:spcPts val="500"/>
              </a:spcBef>
              <a:buClr>
                <a:srgbClr val="333399"/>
              </a:buCl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solidFill>
                  <a:srgbClr val="333399"/>
                </a:solidFill>
              </a:rPr>
              <a:t>Qualitative</a:t>
            </a:r>
            <a:r>
              <a:rPr lang="en-CA" sz="2000" dirty="0"/>
              <a:t> decision making </a:t>
            </a:r>
          </a:p>
          <a:p>
            <a:pPr>
              <a:lnSpc>
                <a:spcPct val="84000"/>
              </a:lnSpc>
              <a:spcBef>
                <a:spcPts val="5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Takes non-numerical factors into account, and expresses options in terms of prioritization (high, medium, and low)</a:t>
            </a:r>
            <a:r>
              <a:rPr lang="ar-SA" sz="2000" dirty="0">
                <a:cs typeface="Arial" charset="0"/>
              </a:rPr>
              <a:t>‏</a:t>
            </a:r>
            <a:endParaRPr lang="en-CA" sz="2000" dirty="0"/>
          </a:p>
          <a:p>
            <a:pPr>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p:txBody>
      </p:sp>
      <p:sp>
        <p:nvSpPr>
          <p:cNvPr id="6" name="Slide Number Placeholder 4"/>
          <p:cNvSpPr>
            <a:spLocks noGrp="1"/>
          </p:cNvSpPr>
          <p:nvPr>
            <p:ph type="sldNum" sz="quarter" idx="12"/>
          </p:nvPr>
        </p:nvSpPr>
        <p:spPr>
          <a:prstGeom prst="rect">
            <a:avLst/>
          </a:prstGeom>
        </p:spPr>
        <p:txBody>
          <a:bodyPr/>
          <a:lstStyle/>
          <a:p>
            <a:fld id="{B9BCAEF5-0DE4-427D-A464-602AFC72DD86}" type="slidenum">
              <a:rPr lang="en-US"/>
              <a:pPr/>
              <a:t>23</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Identify </a:t>
            </a:r>
            <a:r>
              <a:rPr lang="en-CA" dirty="0"/>
              <a:t>priorities</a:t>
            </a:r>
          </a:p>
        </p:txBody>
      </p:sp>
      <p:sp>
        <p:nvSpPr>
          <p:cNvPr id="25602" name="Rectangle 2"/>
          <p:cNvSpPr>
            <a:spLocks noGrp="1" noChangeArrowheads="1"/>
          </p:cNvSpPr>
          <p:nvPr>
            <p:ph idx="1"/>
          </p:nvPr>
        </p:nvSpPr>
        <p:spPr>
          <a:ln/>
        </p:spPr>
        <p:txBody>
          <a:bodyPr lIns="90000" tIns="46800" rIns="90000" bIns="46800">
            <a:normAutofit fontScale="92500"/>
          </a:bodyPr>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Purpose:</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Create a prioritized list of business functions and assets (asset values) that are essential to day-to-day operations</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Method:</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Divide and conquer, assign to members of the BCP task of creating a list of business functions performed by their department</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Merge all business functions in to a single list, and order based on criticality</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Quantitative analysis:</a:t>
            </a:r>
          </a:p>
          <a:p>
            <a:pPr lvl="2">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Assemble a list of list of company assets and asset values (AV)</a:t>
            </a:r>
            <a:r>
              <a:rPr lang="ar-SA" sz="1800" dirty="0">
                <a:cs typeface="Arial" charset="0"/>
              </a:rPr>
              <a:t>‏</a:t>
            </a:r>
            <a:endParaRPr lang="en-CA" sz="1800" dirty="0"/>
          </a:p>
          <a:p>
            <a:pPr lvl="2">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Determine a maximum tolerable downtime (MTD) for each business function</a:t>
            </a:r>
          </a:p>
        </p:txBody>
      </p:sp>
      <p:sp>
        <p:nvSpPr>
          <p:cNvPr id="6" name="Slide Number Placeholder 4"/>
          <p:cNvSpPr>
            <a:spLocks noGrp="1"/>
          </p:cNvSpPr>
          <p:nvPr>
            <p:ph type="sldNum" sz="quarter" idx="12"/>
          </p:nvPr>
        </p:nvSpPr>
        <p:spPr>
          <a:prstGeom prst="rect">
            <a:avLst/>
          </a:prstGeom>
        </p:spPr>
        <p:txBody>
          <a:bodyPr/>
          <a:lstStyle/>
          <a:p>
            <a:fld id="{466386C6-6F2E-4814-B70C-87E4A663E4FB}" type="slidenum">
              <a:rPr lang="en-US"/>
              <a:pPr/>
              <a:t>24</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p:txBody>
          <a:bodyPr/>
          <a:lstStyle/>
          <a:p>
            <a:r>
              <a:rPr lang="en-CA" smtClean="0"/>
              <a:t>Maximum Tolerable Downtime</a:t>
            </a:r>
            <a:endParaRPr lang="en-CA" dirty="0"/>
          </a:p>
        </p:txBody>
      </p:sp>
      <p:sp>
        <p:nvSpPr>
          <p:cNvPr id="26626" name="Rectangle 2"/>
          <p:cNvSpPr>
            <a:spLocks noGrp="1" noChangeArrowheads="1"/>
          </p:cNvSpPr>
          <p:nvPr>
            <p:ph idx="1"/>
          </p:nvPr>
        </p:nvSpPr>
        <p:spPr/>
        <p:txBody>
          <a:bodyPr>
            <a:normAutofit fontScale="85000" lnSpcReduction="10000"/>
          </a:bodyPr>
          <a:lstStyle/>
          <a:p>
            <a:r>
              <a:rPr lang="en-CA" smtClean="0"/>
              <a:t>Part of the criticality assessment is an statement of Maximum Tolerable Downtime (MTD)</a:t>
            </a:r>
            <a:r>
              <a:rPr lang="ar-SA" smtClean="0"/>
              <a:t>‏</a:t>
            </a:r>
            <a:endParaRPr lang="en-CA" smtClean="0"/>
          </a:p>
          <a:p>
            <a:r>
              <a:rPr lang="en-CA" smtClean="0"/>
              <a:t>The maximum period of time that a critical business function can be inoperative without causing irreparable harm to the business</a:t>
            </a:r>
          </a:p>
          <a:p>
            <a:r>
              <a:rPr lang="en-CA" smtClean="0"/>
              <a:t>MTD is an important part of prioritizing business functions.  A function with a MTD of 2 hours should be assigned a higher priority than a function that can survive several days downtime</a:t>
            </a:r>
          </a:p>
          <a:p>
            <a:endParaRPr lang="en-CA" dirty="0"/>
          </a:p>
        </p:txBody>
      </p:sp>
      <p:sp>
        <p:nvSpPr>
          <p:cNvPr id="7" name="Slide Number Placeholder 4"/>
          <p:cNvSpPr>
            <a:spLocks noGrp="1"/>
          </p:cNvSpPr>
          <p:nvPr>
            <p:ph type="sldNum" sz="quarter" idx="12"/>
          </p:nvPr>
        </p:nvSpPr>
        <p:spPr/>
        <p:txBody>
          <a:bodyPr/>
          <a:lstStyle/>
          <a:p>
            <a:fld id="{E4723948-B2FC-4882-A305-19D937351220}" type="slidenum">
              <a:rPr lang="en-US" smtClean="0"/>
              <a:pPr/>
              <a:t>25</a:t>
            </a:fld>
            <a:endParaRPr lang="en-US"/>
          </a:p>
        </p:txBody>
      </p:sp>
      <p:pic>
        <p:nvPicPr>
          <p:cNvPr id="26628" name="Picture 4"/>
          <p:cNvPicPr>
            <a:picLocks noChangeAspect="1" noChangeArrowheads="1"/>
          </p:cNvPicPr>
          <p:nvPr/>
        </p:nvPicPr>
        <p:blipFill>
          <a:blip r:embed="rId3" cstate="print"/>
          <a:srcRect/>
          <a:stretch>
            <a:fillRect/>
          </a:stretch>
        </p:blipFill>
        <p:spPr bwMode="auto">
          <a:xfrm>
            <a:off x="-114300" y="1484313"/>
            <a:ext cx="798513" cy="798512"/>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Business Impact </a:t>
            </a:r>
            <a:r>
              <a:rPr lang="en-CA" dirty="0"/>
              <a:t>Assessment</a:t>
            </a:r>
          </a:p>
        </p:txBody>
      </p:sp>
      <p:sp>
        <p:nvSpPr>
          <p:cNvPr id="8" name="Text Placeholder 7"/>
          <p:cNvSpPr>
            <a:spLocks noGrp="1"/>
          </p:cNvSpPr>
          <p:nvPr>
            <p:ph type="body" idx="1"/>
          </p:nvPr>
        </p:nvSpPr>
        <p:spPr/>
        <p:txBody>
          <a:bodyPr/>
          <a:lstStyle/>
          <a:p>
            <a:r>
              <a:rPr lang="en-CA" dirty="0" smtClean="0">
                <a:solidFill>
                  <a:srgbClr val="FF0000"/>
                </a:solidFill>
              </a:rPr>
              <a:t>Quantitative</a:t>
            </a:r>
            <a:r>
              <a:rPr lang="en-CA" dirty="0" smtClean="0"/>
              <a:t> losses</a:t>
            </a:r>
          </a:p>
        </p:txBody>
      </p:sp>
      <p:sp>
        <p:nvSpPr>
          <p:cNvPr id="30722" name="Rectangle 2"/>
          <p:cNvSpPr>
            <a:spLocks noGrp="1" noChangeArrowheads="1"/>
          </p:cNvSpPr>
          <p:nvPr>
            <p:ph sz="half" idx="2"/>
          </p:nvPr>
        </p:nvSpPr>
        <p:spPr>
          <a:ln/>
        </p:spPr>
        <p:txBody>
          <a:bodyPr lIns="90000" tIns="46800" rIns="90000" bIns="46800"/>
          <a:lstStyle/>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smtClean="0"/>
              <a:t>Loss </a:t>
            </a:r>
            <a:r>
              <a:rPr lang="en-CA" sz="2000" dirty="0"/>
              <a:t>of revenue</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Loss of operating capital</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Increased expenses</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Penalties due to violation of contracts</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Fines due to violation of laws</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Legal </a:t>
            </a:r>
            <a:r>
              <a:rPr lang="en-CA" sz="2000" dirty="0" smtClean="0"/>
              <a:t>expenses</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smtClean="0"/>
              <a:t>Market share</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endParaRPr lang="en-CA" sz="2000" dirty="0"/>
          </a:p>
        </p:txBody>
      </p:sp>
      <p:sp>
        <p:nvSpPr>
          <p:cNvPr id="9" name="Text Placeholder 8"/>
          <p:cNvSpPr>
            <a:spLocks noGrp="1"/>
          </p:cNvSpPr>
          <p:nvPr>
            <p:ph type="body" sz="quarter" idx="3"/>
          </p:nvPr>
        </p:nvSpPr>
        <p:spPr/>
        <p:txBody>
          <a:bodyPr/>
          <a:lstStyle/>
          <a:p>
            <a:r>
              <a:rPr lang="en-US" dirty="0" smtClean="0">
                <a:solidFill>
                  <a:srgbClr val="FF0000"/>
                </a:solidFill>
              </a:rPr>
              <a:t>Qualitative </a:t>
            </a:r>
            <a:r>
              <a:rPr lang="en-US" dirty="0" smtClean="0"/>
              <a:t>losses</a:t>
            </a:r>
            <a:endParaRPr lang="en-US" dirty="0"/>
          </a:p>
        </p:txBody>
      </p:sp>
      <p:sp>
        <p:nvSpPr>
          <p:cNvPr id="30723" name="Rectangle 3"/>
          <p:cNvSpPr>
            <a:spLocks noGrp="1" noChangeArrowheads="1"/>
          </p:cNvSpPr>
          <p:nvPr>
            <p:ph sz="quarter" idx="4"/>
          </p:nvPr>
        </p:nvSpPr>
        <p:spPr>
          <a:ln/>
        </p:spPr>
        <p:txBody>
          <a:bodyPr lIns="90000" tIns="46800" rIns="90000" bIns="46800"/>
          <a:lstStyle/>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smtClean="0"/>
              <a:t>Competitive </a:t>
            </a:r>
            <a:r>
              <a:rPr lang="en-CA" sz="2000" dirty="0"/>
              <a:t>advantage</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smtClean="0"/>
              <a:t>Prestige</a:t>
            </a:r>
            <a:r>
              <a:rPr lang="en-CA" sz="2000" dirty="0"/>
              <a:t>, reputation</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Brand value</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Loss of goodwill from clients</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Loss of employees after prolonged downtime</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Social/ethical responsibilities to the environment</a:t>
            </a:r>
          </a:p>
        </p:txBody>
      </p:sp>
      <p:sp>
        <p:nvSpPr>
          <p:cNvPr id="7" name="Slide Number Placeholder 5"/>
          <p:cNvSpPr>
            <a:spLocks noGrp="1"/>
          </p:cNvSpPr>
          <p:nvPr>
            <p:ph type="sldNum" sz="quarter" idx="12"/>
          </p:nvPr>
        </p:nvSpPr>
        <p:spPr/>
        <p:txBody>
          <a:bodyPr/>
          <a:lstStyle/>
          <a:p>
            <a:fld id="{CB9786F1-5DA5-40BF-87F9-DE12A02A9B92}" type="slidenum">
              <a:rPr lang="en-US"/>
              <a:pPr/>
              <a:t>26</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normAutofit fontScale="90000"/>
          </a:bodyPr>
          <a:lstStyle/>
          <a:p>
            <a:r>
              <a:rPr lang="en-CA" smtClean="0"/>
              <a:t>Quantitative Impact Assessment</a:t>
            </a:r>
            <a:endParaRPr lang="en-CA" dirty="0"/>
          </a:p>
        </p:txBody>
      </p:sp>
      <p:sp>
        <p:nvSpPr>
          <p:cNvPr id="31746" name="Rectangle 2"/>
          <p:cNvSpPr>
            <a:spLocks noGrp="1" noChangeArrowheads="1"/>
          </p:cNvSpPr>
          <p:nvPr>
            <p:ph idx="1"/>
          </p:nvPr>
        </p:nvSpPr>
        <p:spPr/>
        <p:txBody>
          <a:bodyPr>
            <a:normAutofit fontScale="77500" lnSpcReduction="20000"/>
          </a:bodyPr>
          <a:lstStyle/>
          <a:p>
            <a:r>
              <a:rPr lang="en-CA" dirty="0" smtClean="0"/>
              <a:t>Exposure factor (EF)</a:t>
            </a:r>
            <a:r>
              <a:rPr lang="ar-SA" dirty="0" smtClean="0"/>
              <a:t>‏</a:t>
            </a:r>
            <a:endParaRPr lang="en-CA" dirty="0" smtClean="0"/>
          </a:p>
          <a:p>
            <a:pPr lvl="1"/>
            <a:r>
              <a:rPr lang="en-CA" dirty="0" smtClean="0"/>
              <a:t>The amount of damage the threat poses to an asset</a:t>
            </a:r>
          </a:p>
          <a:p>
            <a:pPr lvl="1"/>
            <a:r>
              <a:rPr lang="en-CA" dirty="0" smtClean="0"/>
              <a:t>Expressed as a % loss</a:t>
            </a:r>
          </a:p>
          <a:p>
            <a:r>
              <a:rPr lang="en-CA" dirty="0" smtClean="0"/>
              <a:t>Single loss expectancy (SLE)</a:t>
            </a:r>
            <a:r>
              <a:rPr lang="ar-SA" dirty="0" smtClean="0"/>
              <a:t>‏</a:t>
            </a:r>
            <a:endParaRPr lang="en-CA" dirty="0" smtClean="0"/>
          </a:p>
          <a:p>
            <a:pPr lvl="1"/>
            <a:r>
              <a:rPr lang="en-CA" dirty="0" smtClean="0"/>
              <a:t>The financial loss from a single occurrence of the threat on the asset</a:t>
            </a:r>
          </a:p>
          <a:p>
            <a:pPr lvl="1"/>
            <a:r>
              <a:rPr lang="en-CA" dirty="0" smtClean="0"/>
              <a:t>SLE = AV*EF, expressed as a $ amount</a:t>
            </a:r>
          </a:p>
          <a:p>
            <a:r>
              <a:rPr lang="en-CA" dirty="0" smtClean="0"/>
              <a:t>Annualized loss expectancy (ALE)</a:t>
            </a:r>
            <a:r>
              <a:rPr lang="ar-SA" dirty="0" smtClean="0"/>
              <a:t>‏</a:t>
            </a:r>
            <a:endParaRPr lang="en-CA" dirty="0" smtClean="0"/>
          </a:p>
          <a:p>
            <a:pPr lvl="1"/>
            <a:r>
              <a:rPr lang="en-CA" dirty="0" smtClean="0"/>
              <a:t>Financial loss the business expects to incur as a result of threat being realised on the asset over the course of a year</a:t>
            </a:r>
          </a:p>
          <a:p>
            <a:pPr lvl="1"/>
            <a:r>
              <a:rPr lang="en-CA" dirty="0" smtClean="0"/>
              <a:t>ALE = ARO*SLE, expressed in $ (per year)</a:t>
            </a:r>
            <a:r>
              <a:rPr lang="ar-SA" dirty="0" smtClean="0"/>
              <a:t>‏</a:t>
            </a:r>
            <a:endParaRPr lang="en-CA" dirty="0"/>
          </a:p>
        </p:txBody>
      </p:sp>
      <p:sp>
        <p:nvSpPr>
          <p:cNvPr id="6" name="Slide Number Placeholder 4"/>
          <p:cNvSpPr>
            <a:spLocks noGrp="1"/>
          </p:cNvSpPr>
          <p:nvPr>
            <p:ph type="sldNum" sz="quarter" idx="12"/>
          </p:nvPr>
        </p:nvSpPr>
        <p:spPr/>
        <p:txBody>
          <a:bodyPr/>
          <a:lstStyle/>
          <a:p>
            <a:fld id="{25B8CDC4-B8A8-42A3-BFB6-1C67BCCABEDB}" type="slidenum">
              <a:rPr lang="en-US" smtClean="0"/>
              <a:pPr/>
              <a:t>27</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Resource </a:t>
            </a:r>
            <a:r>
              <a:rPr lang="en-CA" dirty="0"/>
              <a:t>prioritization</a:t>
            </a:r>
          </a:p>
        </p:txBody>
      </p:sp>
      <p:sp>
        <p:nvSpPr>
          <p:cNvPr id="32770" name="Rectangle 2"/>
          <p:cNvSpPr>
            <a:spLocks noGrp="1" noChangeArrowheads="1"/>
          </p:cNvSpPr>
          <p:nvPr>
            <p:ph idx="1"/>
          </p:nvPr>
        </p:nvSpPr>
        <p:spPr>
          <a:ln/>
        </p:spPr>
        <p:txBody>
          <a:bodyPr lIns="90000" tIns="46800" rIns="90000" bIns="46800"/>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Purpose:</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Prioritize the application of people, budget and resources to the various risks that have been identified and assessed </a:t>
            </a:r>
            <a:r>
              <a:rPr lang="en-CA" sz="2000">
                <a:latin typeface="Wingdings" charset="2"/>
              </a:rPr>
              <a:t></a:t>
            </a:r>
            <a:r>
              <a:rPr lang="en-CA" sz="2000"/>
              <a:t> continuity strategy</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Method:</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Combine the quantitative and qualitative analysis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Order from most critical to least critical</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Determine the appropriate assignment of people, budget and resources to the list.</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Some risks will not be addressed in this cycle.</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Identified risks to be addressed will continue to the next phase</a:t>
            </a:r>
          </a:p>
        </p:txBody>
      </p:sp>
      <p:sp>
        <p:nvSpPr>
          <p:cNvPr id="6" name="Slide Number Placeholder 4"/>
          <p:cNvSpPr>
            <a:spLocks noGrp="1"/>
          </p:cNvSpPr>
          <p:nvPr>
            <p:ph type="sldNum" sz="quarter" idx="12"/>
          </p:nvPr>
        </p:nvSpPr>
        <p:spPr>
          <a:prstGeom prst="rect">
            <a:avLst/>
          </a:prstGeom>
        </p:spPr>
        <p:txBody>
          <a:bodyPr/>
          <a:lstStyle/>
          <a:p>
            <a:fld id="{9FAD1530-600D-4053-918C-1C4DD9CE1528}" type="slidenum">
              <a:rPr lang="en-US"/>
              <a:pPr/>
              <a:t>28</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Mitigation Strategy Development</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29</a:t>
            </a:fld>
            <a:endParaRPr lang="en-US" dirty="0"/>
          </a:p>
        </p:txBody>
      </p:sp>
      <p:sp>
        <p:nvSpPr>
          <p:cNvPr id="8" name="Content Placeholder 7"/>
          <p:cNvSpPr>
            <a:spLocks noGrp="1"/>
          </p:cNvSpPr>
          <p:nvPr>
            <p:ph idx="13"/>
          </p:nvPr>
        </p:nvSpPr>
        <p:spPr/>
        <p:txBody>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smtClean="0"/>
          </a:p>
        </p:txBody>
      </p:sp>
      <p:grpSp>
        <p:nvGrpSpPr>
          <p:cNvPr id="3" name="Group 6"/>
          <p:cNvGrpSpPr/>
          <p:nvPr/>
        </p:nvGrpSpPr>
        <p:grpSpPr>
          <a:xfrm>
            <a:off x="2428860" y="3214686"/>
            <a:ext cx="5715834" cy="572298"/>
            <a:chOff x="2428860" y="4286256"/>
            <a:chExt cx="5715834" cy="572298"/>
          </a:xfrm>
        </p:grpSpPr>
        <p:cxnSp>
          <p:nvCxnSpPr>
            <p:cNvPr id="16" name="Elbow Connector 15"/>
            <p:cNvCxnSpPr/>
            <p:nvPr/>
          </p:nvCxnSpPr>
          <p:spPr bwMode="auto">
            <a:xfrm rot="5400000">
              <a:off x="7858148" y="4572008"/>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428860" y="4286256"/>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grpSp>
      <p:sp>
        <p:nvSpPr>
          <p:cNvPr id="9" name="Down Arrow 8"/>
          <p:cNvSpPr/>
          <p:nvPr/>
        </p:nvSpPr>
        <p:spPr bwMode="auto">
          <a:xfrm>
            <a:off x="4572000"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ISC2 Objectives for BC/DR Planning Domain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Develop and document a project scope and plan</a:t>
            </a:r>
          </a:p>
          <a:p>
            <a:r>
              <a:rPr lang="en-US" dirty="0" smtClean="0"/>
              <a:t>Conduct Business Impact Analysis</a:t>
            </a:r>
          </a:p>
          <a:p>
            <a:r>
              <a:rPr lang="en-US" dirty="0" smtClean="0"/>
              <a:t>Develop recovery strategy</a:t>
            </a:r>
          </a:p>
          <a:p>
            <a:r>
              <a:rPr lang="en-US" dirty="0" smtClean="0"/>
              <a:t>Incorporate the following elements into the plan:</a:t>
            </a:r>
          </a:p>
          <a:p>
            <a:pPr lvl="1"/>
            <a:r>
              <a:rPr lang="en-US" dirty="0" smtClean="0"/>
              <a:t>1. Emergency response; 2. Notifications (e.g. calling tree); 3. Personnel safety; 4. Communications; 5. Public utilities; 6. Logistics and supplies; 7. Fire and water protection; 8. Business resumption planning; 9. Damage assessment; 10 Restoration (e.g. cleaning, data recovery, relocation to primary site)</a:t>
            </a:r>
          </a:p>
          <a:p>
            <a:r>
              <a:rPr lang="en-US" dirty="0" smtClean="0"/>
              <a:t>Training</a:t>
            </a:r>
          </a:p>
          <a:p>
            <a:r>
              <a:rPr lang="en-US" dirty="0" smtClean="0"/>
              <a:t>Plan Maintenance</a:t>
            </a:r>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Continuity Strategy</a:t>
            </a:r>
          </a:p>
        </p:txBody>
      </p:sp>
      <p:sp>
        <p:nvSpPr>
          <p:cNvPr id="34818" name="Rectangle 2"/>
          <p:cNvSpPr>
            <a:spLocks noGrp="1" noChangeArrowheads="1"/>
          </p:cNvSpPr>
          <p:nvPr>
            <p:ph idx="1"/>
          </p:nvPr>
        </p:nvSpPr>
        <p:spPr>
          <a:ln/>
        </p:spPr>
        <p:txBody>
          <a:bodyPr lIns="90000" tIns="46800" rIns="90000" bIns="46800"/>
          <a:lstStyle/>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Focus:  development and implementation of a continuity strategy to minimize impact of realized risks</a:t>
            </a:r>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Provisions and process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People</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Buildings and facilities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Infrastructure</a:t>
            </a:r>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a:p>
        </p:txBody>
      </p:sp>
      <p:sp>
        <p:nvSpPr>
          <p:cNvPr id="5" name="Slide Number Placeholder 4"/>
          <p:cNvSpPr>
            <a:spLocks noGrp="1"/>
          </p:cNvSpPr>
          <p:nvPr>
            <p:ph type="sldNum" sz="quarter" idx="12"/>
          </p:nvPr>
        </p:nvSpPr>
        <p:spPr>
          <a:prstGeom prst="rect">
            <a:avLst/>
          </a:prstGeom>
        </p:spPr>
        <p:txBody>
          <a:bodyPr/>
          <a:lstStyle/>
          <a:p>
            <a:fld id="{52671233-39C0-4B04-A2EB-239E2523210D}" type="slidenum">
              <a:rPr lang="en-US"/>
              <a:pPr/>
              <a:t>30</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Continuity Strategy</a:t>
            </a:r>
            <a:br>
              <a:rPr lang="en-CA"/>
            </a:br>
            <a:r>
              <a:rPr lang="en-CA"/>
              <a:t>People</a:t>
            </a:r>
          </a:p>
        </p:txBody>
      </p:sp>
      <p:sp>
        <p:nvSpPr>
          <p:cNvPr id="35842" name="Rectangle 2"/>
          <p:cNvSpPr>
            <a:spLocks noGrp="1" noChangeArrowheads="1"/>
          </p:cNvSpPr>
          <p:nvPr>
            <p:ph idx="1"/>
          </p:nvPr>
        </p:nvSpPr>
        <p:spPr>
          <a:ln/>
        </p:spPr>
        <p:txBody>
          <a:bodyPr lIns="90000" tIns="46800" rIns="90000" bIns="46800"/>
          <a:lstStyle/>
          <a:p>
            <a:pPr>
              <a:lnSpc>
                <a:spcPct val="84000"/>
              </a:lnSpc>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Personnel Safety</a:t>
            </a:r>
          </a:p>
          <a:p>
            <a:pPr lvl="1">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No matter what the disaster, human safety is the highest priority.  People, not assets, make a business run.</a:t>
            </a:r>
          </a:p>
          <a:p>
            <a:pPr>
              <a:lnSpc>
                <a:spcPct val="84000"/>
              </a:lnSpc>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Personnel Notification</a:t>
            </a:r>
          </a:p>
          <a:p>
            <a:pPr lvl="1">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BCP must have a list of all personnel and contact details.</a:t>
            </a:r>
          </a:p>
          <a:p>
            <a:pPr lvl="1">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Affected personnel must be notified that a disaster has occurred</a:t>
            </a:r>
          </a:p>
          <a:p>
            <a:pPr lvl="1">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Personnel should be kept informed of recovery progress, and return to work dates and locations</a:t>
            </a:r>
          </a:p>
          <a:p>
            <a:pPr lvl="1">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Management may require more frequent status reports, and updates on crucial tactical issues.</a:t>
            </a:r>
          </a:p>
          <a:p>
            <a:pPr lvl="1">
              <a:lnSpc>
                <a:spcPct val="84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Example:  management in one department may be able to lend resources to more critical business areas</a:t>
            </a:r>
          </a:p>
        </p:txBody>
      </p:sp>
      <p:sp>
        <p:nvSpPr>
          <p:cNvPr id="5" name="Slide Number Placeholder 4"/>
          <p:cNvSpPr>
            <a:spLocks noGrp="1"/>
          </p:cNvSpPr>
          <p:nvPr>
            <p:ph type="sldNum" sz="quarter" idx="12"/>
          </p:nvPr>
        </p:nvSpPr>
        <p:spPr>
          <a:prstGeom prst="rect">
            <a:avLst/>
          </a:prstGeom>
        </p:spPr>
        <p:txBody>
          <a:bodyPr/>
          <a:lstStyle/>
          <a:p>
            <a:fld id="{13A16EB3-62C7-4155-A1E6-F22657998590}" type="slidenum">
              <a:rPr lang="en-US"/>
              <a:pPr/>
              <a:t>31</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Continuity Strategy</a:t>
            </a:r>
            <a:br>
              <a:rPr lang="en-CA"/>
            </a:br>
            <a:r>
              <a:rPr lang="en-CA"/>
              <a:t>People</a:t>
            </a:r>
          </a:p>
        </p:txBody>
      </p:sp>
      <p:sp>
        <p:nvSpPr>
          <p:cNvPr id="36866" name="Rectangle 2"/>
          <p:cNvSpPr>
            <a:spLocks noGrp="1" noChangeArrowheads="1"/>
          </p:cNvSpPr>
          <p:nvPr>
            <p:ph idx="1"/>
          </p:nvPr>
        </p:nvSpPr>
        <p:spPr>
          <a:ln/>
        </p:spPr>
        <p:txBody>
          <a:bodyPr lIns="90000" tIns="46800" rIns="90000" bIns="46800"/>
          <a:lstStyle/>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800" dirty="0"/>
              <a:t>Personnel Resourcing</a:t>
            </a:r>
          </a:p>
          <a:p>
            <a:pPr lvl="1">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People need to be provided with all the resources required to perform their assigned tasks.</a:t>
            </a:r>
          </a:p>
          <a:p>
            <a:pPr lvl="1">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If people are required on site, they need access to food, water, and shelter.</a:t>
            </a:r>
          </a:p>
          <a:p>
            <a:pPr lvl="1">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A continuity plan should provide for stockpiles sufficient to fee operational and support teams for an extended period of time</a:t>
            </a:r>
          </a:p>
          <a:p>
            <a:pPr lvl="2">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Stock should be rotated periodically to prevent spoil</a:t>
            </a:r>
          </a:p>
        </p:txBody>
      </p:sp>
      <p:sp>
        <p:nvSpPr>
          <p:cNvPr id="5" name="Slide Number Placeholder 4"/>
          <p:cNvSpPr>
            <a:spLocks noGrp="1"/>
          </p:cNvSpPr>
          <p:nvPr>
            <p:ph type="sldNum" sz="quarter" idx="12"/>
          </p:nvPr>
        </p:nvSpPr>
        <p:spPr>
          <a:prstGeom prst="rect">
            <a:avLst/>
          </a:prstGeom>
        </p:spPr>
        <p:txBody>
          <a:bodyPr/>
          <a:lstStyle/>
          <a:p>
            <a:fld id="{C1847404-A00E-4C05-B96F-763E4EFDBDB7}" type="slidenum">
              <a:rPr lang="en-US"/>
              <a:pPr/>
              <a:t>32</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Continuity Strategy</a:t>
            </a:r>
            <a:br>
              <a:rPr lang="en-CA"/>
            </a:br>
            <a:r>
              <a:rPr lang="en-CA"/>
              <a:t>Buildings and facilities</a:t>
            </a:r>
          </a:p>
        </p:txBody>
      </p:sp>
      <p:sp>
        <p:nvSpPr>
          <p:cNvPr id="37890" name="Rectangle 2"/>
          <p:cNvSpPr>
            <a:spLocks noGrp="1" noChangeArrowheads="1"/>
          </p:cNvSpPr>
          <p:nvPr>
            <p:ph idx="1"/>
          </p:nvPr>
        </p:nvSpPr>
        <p:spPr>
          <a:ln/>
        </p:spPr>
        <p:txBody>
          <a:bodyPr lIns="90000" tIns="46800" rIns="90000" bIns="46800">
            <a:normAutofit lnSpcReduction="10000"/>
          </a:bodyPr>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Business Impact Analysis will identify key facilities such as offices, manufacturing plants, operations centres, warehouses, distribution centres etc.</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Hardening provisions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BCP should outline mechanisms for strengthening existing structures against identified threats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E.g. roof repair or replacement, fireproof walls, sprinkler systems</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Alternate sites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BCP should identify alternate sites where business can resume immediately</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E.g. hot site, warm site and cold site</a:t>
            </a:r>
          </a:p>
        </p:txBody>
      </p:sp>
      <p:sp>
        <p:nvSpPr>
          <p:cNvPr id="5" name="Slide Number Placeholder 4"/>
          <p:cNvSpPr>
            <a:spLocks noGrp="1"/>
          </p:cNvSpPr>
          <p:nvPr>
            <p:ph type="sldNum" sz="quarter" idx="12"/>
          </p:nvPr>
        </p:nvSpPr>
        <p:spPr>
          <a:prstGeom prst="rect">
            <a:avLst/>
          </a:prstGeom>
        </p:spPr>
        <p:txBody>
          <a:bodyPr/>
          <a:lstStyle/>
          <a:p>
            <a:fld id="{FCFFD875-119A-4DA7-816D-8F564B94A38F}" type="slidenum">
              <a:rPr lang="en-US"/>
              <a:pPr/>
              <a:t>33</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Alternate Processing Sites</a:t>
            </a:r>
            <a:br>
              <a:rPr lang="en-CA"/>
            </a:br>
            <a:r>
              <a:rPr lang="en-CA"/>
              <a:t>Cold Sites, Hot Sites</a:t>
            </a:r>
          </a:p>
        </p:txBody>
      </p:sp>
      <p:sp>
        <p:nvSpPr>
          <p:cNvPr id="38914" name="Rectangle 2"/>
          <p:cNvSpPr>
            <a:spLocks noGrp="1" noChangeArrowheads="1"/>
          </p:cNvSpPr>
          <p:nvPr>
            <p:ph idx="1"/>
          </p:nvPr>
        </p:nvSpPr>
        <p:spPr>
          <a:ln/>
        </p:spPr>
        <p:txBody>
          <a:bodyPr lIns="90000" tIns="46800" rIns="90000" bIns="46800"/>
          <a:lstStyle/>
          <a:p>
            <a:pPr>
              <a:lnSpc>
                <a:spcPct val="75000"/>
              </a:lnSpc>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Cold Sites</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Standby facilities big enough to accommodate the organization</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No computing facilities preinstalled</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Does not have activated broadband communication links</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May have a few telephones, and standby links</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Low cost, large lag time to get business up and running</a:t>
            </a:r>
          </a:p>
          <a:p>
            <a:pPr>
              <a:lnSpc>
                <a:spcPct val="75000"/>
              </a:lnSpc>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Hot Sites</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Standby facility kept in constant working order</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Full complement of servers, workstations, and communication links</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All servers and workstations are preconfigured</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Data is periodically updated from the primary site to the hot site</a:t>
            </a:r>
          </a:p>
          <a:p>
            <a:pPr lvl="1">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a:t>Extremely high cost, very short time to recover business operations</a:t>
            </a:r>
          </a:p>
        </p:txBody>
      </p:sp>
      <p:sp>
        <p:nvSpPr>
          <p:cNvPr id="9" name="Slide Number Placeholder 4"/>
          <p:cNvSpPr>
            <a:spLocks noGrp="1"/>
          </p:cNvSpPr>
          <p:nvPr>
            <p:ph type="sldNum" sz="quarter" idx="12"/>
          </p:nvPr>
        </p:nvSpPr>
        <p:spPr>
          <a:prstGeom prst="rect">
            <a:avLst/>
          </a:prstGeom>
        </p:spPr>
        <p:txBody>
          <a:bodyPr/>
          <a:lstStyle/>
          <a:p>
            <a:fld id="{7385601A-13F3-45DC-9FF5-B70A323023A4}" type="slidenum">
              <a:rPr lang="en-US"/>
              <a:pPr/>
              <a:t>34</a:t>
            </a:fld>
            <a:endParaRPr lang="en-US"/>
          </a:p>
        </p:txBody>
      </p:sp>
      <p:grpSp>
        <p:nvGrpSpPr>
          <p:cNvPr id="2" name="Group 3"/>
          <p:cNvGrpSpPr>
            <a:grpSpLocks/>
          </p:cNvGrpSpPr>
          <p:nvPr/>
        </p:nvGrpSpPr>
        <p:grpSpPr bwMode="auto">
          <a:xfrm>
            <a:off x="7620000" y="1071546"/>
            <a:ext cx="1524000" cy="1266825"/>
            <a:chOff x="4785" y="0"/>
            <a:chExt cx="960" cy="798"/>
          </a:xfrm>
        </p:grpSpPr>
        <p:pic>
          <p:nvPicPr>
            <p:cNvPr id="38916" name="Picture 4"/>
            <p:cNvPicPr>
              <a:picLocks noChangeAspect="1" noChangeArrowheads="1"/>
            </p:cNvPicPr>
            <p:nvPr/>
          </p:nvPicPr>
          <p:blipFill>
            <a:blip r:embed="rId3" cstate="print"/>
            <a:srcRect/>
            <a:stretch>
              <a:fillRect/>
            </a:stretch>
          </p:blipFill>
          <p:spPr bwMode="auto">
            <a:xfrm>
              <a:off x="4785" y="0"/>
              <a:ext cx="788" cy="799"/>
            </a:xfrm>
            <a:prstGeom prst="rect">
              <a:avLst/>
            </a:prstGeom>
            <a:noFill/>
            <a:ln w="9525">
              <a:noFill/>
              <a:round/>
              <a:headEnd/>
              <a:tailEnd/>
            </a:ln>
            <a:effectLst/>
          </p:spPr>
        </p:pic>
        <p:sp>
          <p:nvSpPr>
            <p:cNvPr id="38917" name="Rectangle 5"/>
            <p:cNvSpPr>
              <a:spLocks noChangeArrowheads="1"/>
            </p:cNvSpPr>
            <p:nvPr/>
          </p:nvSpPr>
          <p:spPr bwMode="auto">
            <a:xfrm>
              <a:off x="5293" y="534"/>
              <a:ext cx="453" cy="251"/>
            </a:xfrm>
            <a:prstGeom prst="rect">
              <a:avLst/>
            </a:prstGeom>
            <a:solidFill>
              <a:srgbClr val="FF993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50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2000" b="1">
                  <a:solidFill>
                    <a:srgbClr val="000000"/>
                  </a:solidFill>
                  <a:latin typeface="Arial" charset="0"/>
                </a:rPr>
                <a:t>DRP</a:t>
              </a:r>
            </a:p>
          </p:txBody>
        </p:sp>
      </p:grpSp>
      <p:pic>
        <p:nvPicPr>
          <p:cNvPr id="38918" name="Picture 6"/>
          <p:cNvPicPr>
            <a:picLocks noChangeAspect="1" noChangeArrowheads="1"/>
          </p:cNvPicPr>
          <p:nvPr/>
        </p:nvPicPr>
        <p:blipFill>
          <a:blip r:embed="rId4" cstate="print"/>
          <a:srcRect/>
          <a:stretch>
            <a:fillRect/>
          </a:stretch>
        </p:blipFill>
        <p:spPr bwMode="auto">
          <a:xfrm>
            <a:off x="8243888" y="2990850"/>
            <a:ext cx="798512" cy="798513"/>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Alternate Processing Sites</a:t>
            </a:r>
            <a:br>
              <a:rPr lang="en-CA"/>
            </a:br>
            <a:r>
              <a:rPr lang="en-CA"/>
              <a:t>Warm Sites</a:t>
            </a:r>
          </a:p>
        </p:txBody>
      </p:sp>
      <p:sp>
        <p:nvSpPr>
          <p:cNvPr id="39938" name="Rectangle 2"/>
          <p:cNvSpPr>
            <a:spLocks noGrp="1" noChangeArrowheads="1"/>
          </p:cNvSpPr>
          <p:nvPr>
            <p:ph idx="1"/>
          </p:nvPr>
        </p:nvSpPr>
        <p:spPr>
          <a:ln/>
        </p:spPr>
        <p:txBody>
          <a:bodyPr lIns="90000" tIns="46800" rIns="90000" bIns="46800">
            <a:normAutofit fontScale="92500" lnSpcReduction="10000"/>
          </a:bodyPr>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Warm Sites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Equipment is preconfigured and ready to run application to support operations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Does not contain copies of client data (i.e. no risk to confidentiality).  Data must be transported to warm site.</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Activation usually requires at least 12 hours</a:t>
            </a:r>
          </a:p>
          <a:p>
            <a:pPr lvl="1">
              <a:spcBef>
                <a:spcPts val="500"/>
              </a:spcBef>
              <a:buFont typeface="Arial" charset="0"/>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Warm site facilities and hot site facilities may be shared, but there are risks during periods of high demand</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Mobile sites – self-contained trailers or units that have environmental controls necessary to maintain a safe computing environment</a:t>
            </a:r>
          </a:p>
          <a:p>
            <a:pPr lvl="1">
              <a:buFont typeface="Arial" charset="0"/>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a:p>
        </p:txBody>
      </p:sp>
      <p:sp>
        <p:nvSpPr>
          <p:cNvPr id="8" name="Slide Number Placeholder 4"/>
          <p:cNvSpPr>
            <a:spLocks noGrp="1"/>
          </p:cNvSpPr>
          <p:nvPr>
            <p:ph type="sldNum" sz="quarter" idx="12"/>
          </p:nvPr>
        </p:nvSpPr>
        <p:spPr>
          <a:prstGeom prst="rect">
            <a:avLst/>
          </a:prstGeom>
        </p:spPr>
        <p:txBody>
          <a:bodyPr/>
          <a:lstStyle/>
          <a:p>
            <a:fld id="{1C29A281-02B7-496B-B21A-CAD0352A7D72}" type="slidenum">
              <a:rPr lang="en-US"/>
              <a:pPr/>
              <a:t>35</a:t>
            </a:fld>
            <a:endParaRPr lang="en-US"/>
          </a:p>
        </p:txBody>
      </p:sp>
      <p:grpSp>
        <p:nvGrpSpPr>
          <p:cNvPr id="2" name="Group 3"/>
          <p:cNvGrpSpPr>
            <a:grpSpLocks/>
          </p:cNvGrpSpPr>
          <p:nvPr/>
        </p:nvGrpSpPr>
        <p:grpSpPr bwMode="auto">
          <a:xfrm>
            <a:off x="7620000" y="1142984"/>
            <a:ext cx="1524000" cy="1266825"/>
            <a:chOff x="4785" y="0"/>
            <a:chExt cx="960" cy="798"/>
          </a:xfrm>
        </p:grpSpPr>
        <p:pic>
          <p:nvPicPr>
            <p:cNvPr id="39940" name="Picture 4"/>
            <p:cNvPicPr>
              <a:picLocks noChangeAspect="1" noChangeArrowheads="1"/>
            </p:cNvPicPr>
            <p:nvPr/>
          </p:nvPicPr>
          <p:blipFill>
            <a:blip r:embed="rId3" cstate="print"/>
            <a:srcRect/>
            <a:stretch>
              <a:fillRect/>
            </a:stretch>
          </p:blipFill>
          <p:spPr bwMode="auto">
            <a:xfrm>
              <a:off x="4785" y="0"/>
              <a:ext cx="788" cy="799"/>
            </a:xfrm>
            <a:prstGeom prst="rect">
              <a:avLst/>
            </a:prstGeom>
            <a:noFill/>
            <a:ln w="9525">
              <a:noFill/>
              <a:round/>
              <a:headEnd/>
              <a:tailEnd/>
            </a:ln>
            <a:effectLst/>
          </p:spPr>
        </p:pic>
        <p:sp>
          <p:nvSpPr>
            <p:cNvPr id="39941" name="Rectangle 5"/>
            <p:cNvSpPr>
              <a:spLocks noChangeArrowheads="1"/>
            </p:cNvSpPr>
            <p:nvPr/>
          </p:nvSpPr>
          <p:spPr bwMode="auto">
            <a:xfrm>
              <a:off x="5293" y="534"/>
              <a:ext cx="453" cy="251"/>
            </a:xfrm>
            <a:prstGeom prst="rect">
              <a:avLst/>
            </a:prstGeom>
            <a:solidFill>
              <a:srgbClr val="FF993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50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2000" b="1">
                  <a:solidFill>
                    <a:srgbClr val="000000"/>
                  </a:solidFill>
                  <a:latin typeface="Arial" charset="0"/>
                </a:rPr>
                <a:t>DRP</a:t>
              </a: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Database recovery</a:t>
            </a:r>
          </a:p>
        </p:txBody>
      </p:sp>
      <p:sp>
        <p:nvSpPr>
          <p:cNvPr id="40962" name="Rectangle 2"/>
          <p:cNvSpPr>
            <a:spLocks noGrp="1" noChangeArrowheads="1"/>
          </p:cNvSpPr>
          <p:nvPr>
            <p:ph idx="1"/>
          </p:nvPr>
        </p:nvSpPr>
        <p:spPr>
          <a:ln/>
        </p:spPr>
        <p:txBody>
          <a:bodyPr lIns="90000" tIns="46800" rIns="90000" bIns="46800">
            <a:normAutofit fontScale="70000" lnSpcReduction="20000"/>
          </a:bodyPr>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Electronic Vaulting</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Database backups are transferred to a remote site in bulk.</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Remote location may be a dedicated alternative recovery site (e.g. hot / warm site)</a:t>
            </a:r>
            <a:r>
              <a:rPr lang="ar-SA" sz="2000" dirty="0" smtClean="0">
                <a:cs typeface="Arial" charset="0"/>
              </a:rPr>
              <a:t>‏</a:t>
            </a:r>
            <a:endParaRPr lang="en-US" sz="2000" dirty="0" smtClean="0">
              <a:cs typeface="Arial" charset="0"/>
            </a:endParaRPr>
          </a:p>
          <a:p>
            <a:pPr lvl="1">
              <a:spcBef>
                <a:spcPts val="5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Remote journaling</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Transferring copies of the database transaction logs containing all those transactions since the last bulk transfer. (e.g. incremental)</a:t>
            </a:r>
            <a:r>
              <a:rPr lang="ar-SA" sz="2000" dirty="0" smtClean="0">
                <a:cs typeface="Arial" charset="0"/>
              </a:rPr>
              <a:t>‏</a:t>
            </a:r>
            <a:endParaRPr lang="en-US" sz="2000" dirty="0" smtClean="0">
              <a:cs typeface="Arial" charset="0"/>
            </a:endParaRP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Remote </a:t>
            </a:r>
            <a:r>
              <a:rPr lang="en-CA" sz="2400" dirty="0" smtClean="0"/>
              <a:t>mirroring</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Maintaining a live database server at the backup site.</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The most advanced DB backup solution</a:t>
            </a:r>
          </a:p>
          <a:p>
            <a:pPr lvl="1">
              <a:spcBef>
                <a:spcPts val="600"/>
              </a:spcBef>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smtClean="0"/>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300" dirty="0" smtClean="0"/>
              <a:t>Tape vaulting</a:t>
            </a:r>
          </a:p>
          <a:p>
            <a:pPr lvl="1">
              <a:spcBef>
                <a:spcPts val="500"/>
              </a:spcBef>
              <a:buFontTx/>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Can be automated (i.e. Transfer to offsite facility via serial connection)</a:t>
            </a:r>
          </a:p>
          <a:p>
            <a:pPr lvl="1">
              <a:spcBef>
                <a:spcPts val="500"/>
              </a:spcBef>
              <a:buFontTx/>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Can be manual, example drive tapes to storage location</a:t>
            </a:r>
          </a:p>
          <a:p>
            <a:pPr lvl="1">
              <a:spcBef>
                <a:spcPts val="500"/>
              </a:spcBef>
              <a:buFontTx/>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smtClean="0"/>
          </a:p>
          <a:p>
            <a:pPr lvl="1">
              <a:spcBef>
                <a:spcPts val="500"/>
              </a:spcBef>
              <a:buFontTx/>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smtClean="0"/>
          </a:p>
        </p:txBody>
      </p:sp>
      <p:sp>
        <p:nvSpPr>
          <p:cNvPr id="9" name="Slide Number Placeholder 4"/>
          <p:cNvSpPr>
            <a:spLocks noGrp="1"/>
          </p:cNvSpPr>
          <p:nvPr>
            <p:ph type="sldNum" sz="quarter" idx="12"/>
          </p:nvPr>
        </p:nvSpPr>
        <p:spPr>
          <a:prstGeom prst="rect">
            <a:avLst/>
          </a:prstGeom>
        </p:spPr>
        <p:txBody>
          <a:bodyPr/>
          <a:lstStyle/>
          <a:p>
            <a:fld id="{A59DCAB6-565B-44CA-B31D-49AC034E4A65}" type="slidenum">
              <a:rPr lang="en-US"/>
              <a:pPr/>
              <a:t>36</a:t>
            </a:fld>
            <a:endParaRPr lang="en-US"/>
          </a:p>
        </p:txBody>
      </p:sp>
      <p:grpSp>
        <p:nvGrpSpPr>
          <p:cNvPr id="2" name="Group 3"/>
          <p:cNvGrpSpPr>
            <a:grpSpLocks/>
          </p:cNvGrpSpPr>
          <p:nvPr/>
        </p:nvGrpSpPr>
        <p:grpSpPr bwMode="auto">
          <a:xfrm>
            <a:off x="7596188" y="0"/>
            <a:ext cx="1524000" cy="1266825"/>
            <a:chOff x="4785" y="0"/>
            <a:chExt cx="960" cy="798"/>
          </a:xfrm>
        </p:grpSpPr>
        <p:pic>
          <p:nvPicPr>
            <p:cNvPr id="40964" name="Picture 4"/>
            <p:cNvPicPr>
              <a:picLocks noChangeAspect="1" noChangeArrowheads="1"/>
            </p:cNvPicPr>
            <p:nvPr/>
          </p:nvPicPr>
          <p:blipFill>
            <a:blip r:embed="rId3" cstate="print"/>
            <a:srcRect/>
            <a:stretch>
              <a:fillRect/>
            </a:stretch>
          </p:blipFill>
          <p:spPr bwMode="auto">
            <a:xfrm>
              <a:off x="4785" y="0"/>
              <a:ext cx="788" cy="799"/>
            </a:xfrm>
            <a:prstGeom prst="rect">
              <a:avLst/>
            </a:prstGeom>
            <a:noFill/>
            <a:ln w="9525">
              <a:noFill/>
              <a:round/>
              <a:headEnd/>
              <a:tailEnd/>
            </a:ln>
            <a:effectLst/>
          </p:spPr>
        </p:pic>
        <p:sp>
          <p:nvSpPr>
            <p:cNvPr id="40965" name="Rectangle 5"/>
            <p:cNvSpPr>
              <a:spLocks noChangeArrowheads="1"/>
            </p:cNvSpPr>
            <p:nvPr/>
          </p:nvSpPr>
          <p:spPr bwMode="auto">
            <a:xfrm>
              <a:off x="5293" y="534"/>
              <a:ext cx="453" cy="251"/>
            </a:xfrm>
            <a:prstGeom prst="rect">
              <a:avLst/>
            </a:prstGeom>
            <a:solidFill>
              <a:srgbClr val="FF993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50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2000" b="1">
                  <a:solidFill>
                    <a:srgbClr val="000000"/>
                  </a:solidFill>
                  <a:latin typeface="Arial" charset="0"/>
                </a:rPr>
                <a:t>DRP</a:t>
              </a: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Grp="1" noChangeArrowheads="1"/>
          </p:cNvSpPr>
          <p:nvPr>
            <p:ph type="title"/>
          </p:nvPr>
        </p:nvSpPr>
        <p:spPr>
          <a:xfrm>
            <a:off x="571472" y="142852"/>
            <a:ext cx="8153400" cy="1143000"/>
          </a:xfrm>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000"/>
              <a:t>From IBM Business Continuity and Resiliency Services</a:t>
            </a:r>
            <a:br>
              <a:rPr lang="en-CA" sz="2000"/>
            </a:br>
            <a:r>
              <a:rPr lang="en-CA" sz="2000"/>
              <a:t>http://www.vpit.ualberta.ca/drp/pdf/canada_business_resilience.pdf</a:t>
            </a:r>
          </a:p>
        </p:txBody>
      </p:sp>
      <p:sp>
        <p:nvSpPr>
          <p:cNvPr id="6" name="Content Placeholder 5"/>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a:prstGeom prst="rect">
            <a:avLst/>
          </a:prstGeom>
        </p:spPr>
        <p:txBody>
          <a:bodyPr/>
          <a:lstStyle/>
          <a:p>
            <a:fld id="{65157AC5-3C73-4BDC-BF8B-BA9F9635AF1A}" type="slidenum">
              <a:rPr lang="en-US"/>
              <a:pPr/>
              <a:t>37</a:t>
            </a:fld>
            <a:endParaRPr lang="en-US"/>
          </a:p>
        </p:txBody>
      </p:sp>
      <p:pic>
        <p:nvPicPr>
          <p:cNvPr id="41986" name="Picture 2"/>
          <p:cNvPicPr>
            <a:picLocks noChangeAspect="1" noChangeArrowheads="1"/>
          </p:cNvPicPr>
          <p:nvPr/>
        </p:nvPicPr>
        <p:blipFill>
          <a:blip r:embed="rId3" cstate="print"/>
          <a:srcRect/>
          <a:stretch>
            <a:fillRect/>
          </a:stretch>
        </p:blipFill>
        <p:spPr bwMode="auto">
          <a:xfrm>
            <a:off x="590550" y="1355725"/>
            <a:ext cx="8085138" cy="47371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Continuity Strategy</a:t>
            </a:r>
            <a:br>
              <a:rPr lang="en-CA"/>
            </a:br>
            <a:r>
              <a:rPr lang="en-CA"/>
              <a:t>Infrastructure</a:t>
            </a:r>
          </a:p>
        </p:txBody>
      </p:sp>
      <p:sp>
        <p:nvSpPr>
          <p:cNvPr id="43010" name="Rectangle 2"/>
          <p:cNvSpPr>
            <a:spLocks noGrp="1" noChangeArrowheads="1"/>
          </p:cNvSpPr>
          <p:nvPr>
            <p:ph idx="1"/>
          </p:nvPr>
        </p:nvSpPr>
        <p:spPr>
          <a:ln/>
        </p:spPr>
        <p:txBody>
          <a:bodyPr lIns="90000" tIns="46800" rIns="90000" bIns="46800"/>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BCP must address how key infrastructure should be protected, including billing systems, communication and computer system for orders, manage supply chain, customer interaction etc.</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Hardening provisions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Protective measures such as fire suppression, uninterruptable power supply and power generators</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Alternate sites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Redundancy in terms of components or completely redundant systems / communication links in different facilities</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400" dirty="0"/>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400" dirty="0"/>
          </a:p>
        </p:txBody>
      </p:sp>
      <p:sp>
        <p:nvSpPr>
          <p:cNvPr id="5" name="Slide Number Placeholder 4"/>
          <p:cNvSpPr>
            <a:spLocks noGrp="1"/>
          </p:cNvSpPr>
          <p:nvPr>
            <p:ph type="sldNum" sz="quarter" idx="12"/>
          </p:nvPr>
        </p:nvSpPr>
        <p:spPr>
          <a:prstGeom prst="rect">
            <a:avLst/>
          </a:prstGeom>
        </p:spPr>
        <p:txBody>
          <a:bodyPr/>
          <a:lstStyle/>
          <a:p>
            <a:fld id="{303CBC12-86D9-411B-AF13-BB57A82A77F7}" type="slidenum">
              <a:rPr lang="en-US"/>
              <a:pPr/>
              <a:t>38</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Recovery Plan Development</a:t>
            </a:r>
          </a:p>
        </p:txBody>
      </p:sp>
      <p:sp>
        <p:nvSpPr>
          <p:cNvPr id="44034" name="Rectangle 2"/>
          <p:cNvSpPr>
            <a:spLocks noGrp="1" noChangeArrowheads="1"/>
          </p:cNvSpPr>
          <p:nvPr>
            <p:ph idx="1"/>
          </p:nvPr>
        </p:nvSpPr>
        <p:spPr>
          <a:ln/>
        </p:spPr>
        <p:txBody>
          <a:bodyPr lIns="90000" tIns="46800" rIns="90000" bIns="46800"/>
          <a:lstStyle/>
          <a:p>
            <a:pPr>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Crisis Management</a:t>
            </a:r>
          </a:p>
          <a:p>
            <a:pPr lvl="1">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Training is important to reinforce proper notification procedures (call 911) and immediate response mechanisms (pull fire alarm).</a:t>
            </a:r>
          </a:p>
          <a:p>
            <a:pPr lvl="1">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Training to provide leadership to panic stricken employees</a:t>
            </a:r>
          </a:p>
          <a:p>
            <a:pPr>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Emergency response teams, emergency communications</a:t>
            </a:r>
          </a:p>
          <a:p>
            <a:pPr lvl="1">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Response teams need to be identified for each possible disaster.</a:t>
            </a:r>
          </a:p>
          <a:p>
            <a:pPr lvl="1">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Response teams must have written procedures (+ a copy at home) to keep critical business functions running, and a list of contact numbers for each employee.</a:t>
            </a:r>
          </a:p>
          <a:p>
            <a:pPr>
              <a:lnSpc>
                <a:spcPct val="75000"/>
              </a:lnSpc>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Damage assessment</a:t>
            </a:r>
          </a:p>
          <a:p>
            <a:pPr lvl="1">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Experts must be called in to do a walk through and determine extent of damage.</a:t>
            </a:r>
          </a:p>
          <a:p>
            <a:pPr lvl="1">
              <a:lnSpc>
                <a:spcPct val="75000"/>
              </a:lnSpc>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dirty="0"/>
              <a:t>Damage assessment will determine if assets and equipment</a:t>
            </a:r>
          </a:p>
          <a:p>
            <a:pPr lvl="2">
              <a:lnSpc>
                <a:spcPct val="75000"/>
              </a:lnSpc>
              <a:spcBef>
                <a:spcPts val="4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600" dirty="0"/>
              <a:t>Can still be used</a:t>
            </a:r>
          </a:p>
          <a:p>
            <a:pPr lvl="2">
              <a:lnSpc>
                <a:spcPct val="75000"/>
              </a:lnSpc>
              <a:spcBef>
                <a:spcPts val="4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600" dirty="0"/>
              <a:t>Can be used after some repairs</a:t>
            </a:r>
          </a:p>
          <a:p>
            <a:pPr lvl="2">
              <a:lnSpc>
                <a:spcPct val="75000"/>
              </a:lnSpc>
              <a:spcBef>
                <a:spcPts val="4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600" dirty="0"/>
              <a:t>Is no longer usable</a:t>
            </a:r>
          </a:p>
        </p:txBody>
      </p:sp>
      <p:sp>
        <p:nvSpPr>
          <p:cNvPr id="8" name="Slide Number Placeholder 4"/>
          <p:cNvSpPr>
            <a:spLocks noGrp="1"/>
          </p:cNvSpPr>
          <p:nvPr>
            <p:ph type="sldNum" sz="quarter" idx="12"/>
          </p:nvPr>
        </p:nvSpPr>
        <p:spPr>
          <a:prstGeom prst="rect">
            <a:avLst/>
          </a:prstGeom>
        </p:spPr>
        <p:txBody>
          <a:bodyPr/>
          <a:lstStyle/>
          <a:p>
            <a:fld id="{3169D7DD-6230-4ACC-979A-982571803B82}" type="slidenum">
              <a:rPr lang="en-US"/>
              <a:pPr/>
              <a:t>39</a:t>
            </a:fld>
            <a:endParaRPr lang="en-US"/>
          </a:p>
        </p:txBody>
      </p:sp>
      <p:grpSp>
        <p:nvGrpSpPr>
          <p:cNvPr id="2" name="Group 3"/>
          <p:cNvGrpSpPr>
            <a:grpSpLocks/>
          </p:cNvGrpSpPr>
          <p:nvPr/>
        </p:nvGrpSpPr>
        <p:grpSpPr bwMode="auto">
          <a:xfrm>
            <a:off x="7620000" y="4786322"/>
            <a:ext cx="1524000" cy="1266825"/>
            <a:chOff x="4785" y="0"/>
            <a:chExt cx="960" cy="798"/>
          </a:xfrm>
        </p:grpSpPr>
        <p:pic>
          <p:nvPicPr>
            <p:cNvPr id="44036" name="Picture 4"/>
            <p:cNvPicPr>
              <a:picLocks noChangeAspect="1" noChangeArrowheads="1"/>
            </p:cNvPicPr>
            <p:nvPr/>
          </p:nvPicPr>
          <p:blipFill>
            <a:blip r:embed="rId3" cstate="print"/>
            <a:srcRect/>
            <a:stretch>
              <a:fillRect/>
            </a:stretch>
          </p:blipFill>
          <p:spPr bwMode="auto">
            <a:xfrm>
              <a:off x="4785" y="0"/>
              <a:ext cx="788" cy="799"/>
            </a:xfrm>
            <a:prstGeom prst="rect">
              <a:avLst/>
            </a:prstGeom>
            <a:noFill/>
            <a:ln w="9525">
              <a:noFill/>
              <a:round/>
              <a:headEnd/>
              <a:tailEnd/>
            </a:ln>
            <a:effectLst/>
          </p:spPr>
        </p:pic>
        <p:sp>
          <p:nvSpPr>
            <p:cNvPr id="44037" name="Rectangle 5"/>
            <p:cNvSpPr>
              <a:spLocks noChangeArrowheads="1"/>
            </p:cNvSpPr>
            <p:nvPr/>
          </p:nvSpPr>
          <p:spPr bwMode="auto">
            <a:xfrm>
              <a:off x="5293" y="534"/>
              <a:ext cx="453" cy="251"/>
            </a:xfrm>
            <a:prstGeom prst="rect">
              <a:avLst/>
            </a:prstGeom>
            <a:solidFill>
              <a:srgbClr val="FF993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50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2000" b="1">
                  <a:solidFill>
                    <a:srgbClr val="000000"/>
                  </a:solidFill>
                  <a:latin typeface="Arial" charset="0"/>
                </a:rPr>
                <a:t>DRP</a:t>
              </a: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p:txBody>
          <a:bodyPr>
            <a:normAutofit fontScale="90000"/>
          </a:bodyPr>
          <a:lstStyle/>
          <a:p>
            <a:r>
              <a:rPr lang="en-CA" smtClean="0"/>
              <a:t>Case study:</a:t>
            </a:r>
            <a:br>
              <a:rPr lang="en-CA" smtClean="0"/>
            </a:br>
            <a:r>
              <a:rPr lang="en-CA" smtClean="0"/>
              <a:t>Buncefield Oil Terminal Fire</a:t>
            </a:r>
            <a:endParaRPr lang="en-CA"/>
          </a:p>
        </p:txBody>
      </p:sp>
      <p:sp>
        <p:nvSpPr>
          <p:cNvPr id="7170" name="Rectangle 2"/>
          <p:cNvSpPr>
            <a:spLocks noGrp="1" noChangeArrowheads="1"/>
          </p:cNvSpPr>
          <p:nvPr>
            <p:ph idx="1"/>
          </p:nvPr>
        </p:nvSpPr>
        <p:spPr/>
        <p:txBody>
          <a:bodyPr>
            <a:normAutofit fontScale="62500" lnSpcReduction="20000"/>
          </a:bodyPr>
          <a:lstStyle/>
          <a:p>
            <a:r>
              <a:rPr lang="en-CA" dirty="0" smtClean="0"/>
              <a:t>What happened:</a:t>
            </a:r>
          </a:p>
          <a:p>
            <a:pPr lvl="1"/>
            <a:r>
              <a:rPr lang="en-CA" dirty="0" smtClean="0"/>
              <a:t>6:03 on 11 Dec 2005 a series of explosions and suing fires engulfed the </a:t>
            </a:r>
            <a:r>
              <a:rPr lang="en-CA" dirty="0" err="1" smtClean="0"/>
              <a:t>Buncefield</a:t>
            </a:r>
            <a:r>
              <a:rPr lang="en-CA" dirty="0" smtClean="0"/>
              <a:t> Oil Depot in </a:t>
            </a:r>
            <a:r>
              <a:rPr lang="en-CA" dirty="0" err="1" smtClean="0"/>
              <a:t>Hemel</a:t>
            </a:r>
            <a:r>
              <a:rPr lang="en-CA" dirty="0" smtClean="0"/>
              <a:t> Hempstead.  The depot, owned and operated by Total and Texaco supplied Heathrow and other major installations.  It was described as the largest fire in Europe since WWII.  180 firefighters, 26 fire pumps and 20 support vehicles tackled the blaze for several days.  The explosion was 2.4 on the Richter scale.</a:t>
            </a:r>
          </a:p>
          <a:p>
            <a:r>
              <a:rPr lang="en-CA" dirty="0" smtClean="0"/>
              <a:t>Impact:</a:t>
            </a:r>
          </a:p>
          <a:p>
            <a:pPr lvl="1"/>
            <a:r>
              <a:rPr lang="en-CA" dirty="0" smtClean="0"/>
              <a:t>Buildings in a 1km radius around the site suffered physical damage, including a nearby trading estate.  Third party losses are estimated at USD $880m, including 500 separate property damage and business interruption claims.</a:t>
            </a:r>
          </a:p>
          <a:p>
            <a:r>
              <a:rPr lang="en-CA" dirty="0" smtClean="0"/>
              <a:t>Lessons learnt:</a:t>
            </a:r>
          </a:p>
          <a:p>
            <a:pPr lvl="1"/>
            <a:r>
              <a:rPr lang="en-CA" dirty="0" smtClean="0"/>
              <a:t>“The effects of not having a business continuity plan (BCP) can prove to be devastating to third-party companies.” – Gen Re</a:t>
            </a:r>
            <a:endParaRPr lang="en-CA" dirty="0"/>
          </a:p>
        </p:txBody>
      </p:sp>
      <p:sp>
        <p:nvSpPr>
          <p:cNvPr id="5" name="Slide Number Placeholder 4"/>
          <p:cNvSpPr>
            <a:spLocks noGrp="1"/>
          </p:cNvSpPr>
          <p:nvPr>
            <p:ph type="sldNum" sz="quarter" idx="12"/>
          </p:nvPr>
        </p:nvSpPr>
        <p:spPr/>
        <p:txBody>
          <a:bodyPr/>
          <a:lstStyle/>
          <a:p>
            <a:fld id="{137329BF-29FA-400D-B5E9-815FA9D8004C}" type="slidenum">
              <a:rPr lang="en-US" smtClean="0"/>
              <a:pPr/>
              <a:t>4</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lide Number Placeholder 5"/>
          <p:cNvSpPr>
            <a:spLocks noGrp="1"/>
          </p:cNvSpPr>
          <p:nvPr>
            <p:ph type="sldNum" idx="11"/>
          </p:nvPr>
        </p:nvSpPr>
        <p:spPr/>
        <p:txBody>
          <a:bodyPr/>
          <a:lstStyle/>
          <a:p>
            <a:fld id="{1B20A545-8324-44D7-9784-B580127E3D2F}" type="slidenum">
              <a:rPr lang="en-US"/>
              <a:pPr/>
              <a:t>40</a:t>
            </a:fld>
            <a:endParaRPr lang="en-US"/>
          </a:p>
        </p:txBody>
      </p:sp>
      <p:sp>
        <p:nvSpPr>
          <p:cNvPr id="47105" name="Rectangle 1"/>
          <p:cNvSpPr>
            <a:spLocks noGrp="1" noChangeArrowheads="1"/>
          </p:cNvSpPr>
          <p:nvPr>
            <p:ph type="title" idx="4294967295"/>
          </p:nvPr>
        </p:nvSpPr>
        <p:spPr>
          <a:xfrm>
            <a:off x="431800" y="0"/>
            <a:ext cx="8712200" cy="1268413"/>
          </a:xfrm>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Backups and Offsite Storage</a:t>
            </a:r>
          </a:p>
        </p:txBody>
      </p:sp>
      <p:sp>
        <p:nvSpPr>
          <p:cNvPr id="47106" name="Rectangle 2"/>
          <p:cNvSpPr>
            <a:spLocks noGrp="1" noChangeArrowheads="1"/>
          </p:cNvSpPr>
          <p:nvPr>
            <p:ph type="body" idx="4294967295"/>
          </p:nvPr>
        </p:nvSpPr>
        <p:spPr>
          <a:xfrm>
            <a:off x="457200" y="1447800"/>
            <a:ext cx="3962400" cy="4525963"/>
          </a:xfrm>
          <a:ln/>
        </p:spPr>
        <p:txBody>
          <a:bodyPr lIns="90000" tIns="46800" rIns="90000" bIns="46800"/>
          <a:lstStyle/>
          <a:p>
            <a:pPr marL="179388" indent="-179388">
              <a:lnSpc>
                <a:spcPct val="84000"/>
              </a:lnSpc>
              <a:spcBef>
                <a:spcPts val="500"/>
              </a:spcBef>
              <a:buNone/>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b="1" dirty="0"/>
              <a:t>Full Backups</a:t>
            </a:r>
          </a:p>
          <a:p>
            <a:pPr marL="179388" indent="-179388">
              <a:lnSpc>
                <a:spcPct val="84000"/>
              </a:lnSpc>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Store a complete copy of the data on the protected device</a:t>
            </a:r>
          </a:p>
          <a:p>
            <a:pPr marL="179388" indent="-179388">
              <a:lnSpc>
                <a:spcPct val="84000"/>
              </a:lnSpc>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When complete, every archive bit is reset</a:t>
            </a:r>
          </a:p>
          <a:p>
            <a:pPr marL="179388" indent="-179388">
              <a:lnSpc>
                <a:spcPct val="84000"/>
              </a:lnSpc>
              <a:spcBef>
                <a:spcPts val="500"/>
              </a:spcBef>
              <a:buNone/>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b="1" dirty="0"/>
              <a:t>Incremental Backups</a:t>
            </a:r>
          </a:p>
          <a:p>
            <a:pPr marL="179388" indent="-179388">
              <a:lnSpc>
                <a:spcPct val="84000"/>
              </a:lnSpc>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Duplicate only files that have the archive bit turned on</a:t>
            </a:r>
          </a:p>
          <a:p>
            <a:pPr marL="179388" indent="-179388">
              <a:lnSpc>
                <a:spcPct val="84000"/>
              </a:lnSpc>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When complete, every archive bit is reset</a:t>
            </a:r>
          </a:p>
          <a:p>
            <a:pPr marL="179388" indent="-179388">
              <a:lnSpc>
                <a:spcPct val="84000"/>
              </a:lnSpc>
              <a:spcBef>
                <a:spcPts val="500"/>
              </a:spcBef>
              <a:buNone/>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b="1" dirty="0"/>
              <a:t>Differential Backups</a:t>
            </a:r>
          </a:p>
          <a:p>
            <a:pPr marL="179388" indent="-179388">
              <a:lnSpc>
                <a:spcPct val="84000"/>
              </a:lnSpc>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Duplicate all files that have the archive bit turned on</a:t>
            </a:r>
          </a:p>
          <a:p>
            <a:pPr marL="179388" indent="-179388">
              <a:lnSpc>
                <a:spcPct val="84000"/>
              </a:lnSpc>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000" dirty="0"/>
              <a:t>Archive bit is not changed</a:t>
            </a:r>
          </a:p>
        </p:txBody>
      </p:sp>
      <p:sp>
        <p:nvSpPr>
          <p:cNvPr id="47107" name="Text Box 3"/>
          <p:cNvSpPr txBox="1">
            <a:spLocks noChangeArrowheads="1"/>
          </p:cNvSpPr>
          <p:nvPr/>
        </p:nvSpPr>
        <p:spPr bwMode="auto">
          <a:xfrm>
            <a:off x="6299200" y="2133600"/>
            <a:ext cx="720725" cy="533400"/>
          </a:xfrm>
          <a:prstGeom prst="rect">
            <a:avLst/>
          </a:prstGeom>
          <a:noFill/>
          <a:ln w="9525">
            <a:noFill/>
            <a:round/>
            <a:headEnd/>
            <a:tailEnd/>
          </a:ln>
          <a:effectLst/>
        </p:spPr>
        <p:txBody>
          <a:bodyPr lIns="90000" tIns="46800" rIns="90000" bIns="46800">
            <a:spAutoFit/>
          </a:bodyPr>
          <a:lstStyle/>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File1, File2*,</a:t>
            </a:r>
          </a:p>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 File3</a:t>
            </a:r>
          </a:p>
        </p:txBody>
      </p:sp>
      <p:grpSp>
        <p:nvGrpSpPr>
          <p:cNvPr id="2" name="Group 4"/>
          <p:cNvGrpSpPr>
            <a:grpSpLocks/>
          </p:cNvGrpSpPr>
          <p:nvPr/>
        </p:nvGrpSpPr>
        <p:grpSpPr bwMode="auto">
          <a:xfrm>
            <a:off x="4572000" y="1544638"/>
            <a:ext cx="1455738" cy="1104900"/>
            <a:chOff x="2880" y="973"/>
            <a:chExt cx="917" cy="696"/>
          </a:xfrm>
        </p:grpSpPr>
        <p:sp>
          <p:nvSpPr>
            <p:cNvPr id="47109" name="Rectangle 5"/>
            <p:cNvSpPr>
              <a:spLocks noChangeArrowheads="1"/>
            </p:cNvSpPr>
            <p:nvPr/>
          </p:nvSpPr>
          <p:spPr bwMode="auto">
            <a:xfrm>
              <a:off x="3331" y="1493"/>
              <a:ext cx="467"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10" name="Rectangle 6"/>
            <p:cNvSpPr>
              <a:spLocks noChangeArrowheads="1"/>
            </p:cNvSpPr>
            <p:nvPr/>
          </p:nvSpPr>
          <p:spPr bwMode="auto">
            <a:xfrm>
              <a:off x="2880" y="1493"/>
              <a:ext cx="451"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7111" name="Rectangle 7"/>
            <p:cNvSpPr>
              <a:spLocks noChangeArrowheads="1"/>
            </p:cNvSpPr>
            <p:nvPr/>
          </p:nvSpPr>
          <p:spPr bwMode="auto">
            <a:xfrm>
              <a:off x="3331" y="1321"/>
              <a:ext cx="46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7112" name="Rectangle 8"/>
            <p:cNvSpPr>
              <a:spLocks noChangeArrowheads="1"/>
            </p:cNvSpPr>
            <p:nvPr/>
          </p:nvSpPr>
          <p:spPr bwMode="auto">
            <a:xfrm>
              <a:off x="2880" y="1321"/>
              <a:ext cx="451"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File2*</a:t>
              </a:r>
            </a:p>
          </p:txBody>
        </p:sp>
        <p:sp>
          <p:nvSpPr>
            <p:cNvPr id="47113" name="Rectangle 9"/>
            <p:cNvSpPr>
              <a:spLocks noChangeArrowheads="1"/>
            </p:cNvSpPr>
            <p:nvPr/>
          </p:nvSpPr>
          <p:spPr bwMode="auto">
            <a:xfrm>
              <a:off x="3331" y="1145"/>
              <a:ext cx="467"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14" name="Rectangle 10"/>
            <p:cNvSpPr>
              <a:spLocks noChangeArrowheads="1"/>
            </p:cNvSpPr>
            <p:nvPr/>
          </p:nvSpPr>
          <p:spPr bwMode="auto">
            <a:xfrm>
              <a:off x="2880" y="1145"/>
              <a:ext cx="451"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7115" name="Rectangle 11"/>
            <p:cNvSpPr>
              <a:spLocks noChangeArrowheads="1"/>
            </p:cNvSpPr>
            <p:nvPr/>
          </p:nvSpPr>
          <p:spPr bwMode="auto">
            <a:xfrm>
              <a:off x="3331" y="973"/>
              <a:ext cx="46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7116" name="Rectangle 12"/>
            <p:cNvSpPr>
              <a:spLocks noChangeArrowheads="1"/>
            </p:cNvSpPr>
            <p:nvPr/>
          </p:nvSpPr>
          <p:spPr bwMode="auto">
            <a:xfrm>
              <a:off x="2880" y="973"/>
              <a:ext cx="451"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7117" name="Line 13"/>
            <p:cNvSpPr>
              <a:spLocks noChangeShapeType="1"/>
            </p:cNvSpPr>
            <p:nvPr/>
          </p:nvSpPr>
          <p:spPr bwMode="auto">
            <a:xfrm>
              <a:off x="2880" y="973"/>
              <a:ext cx="918" cy="1"/>
            </a:xfrm>
            <a:prstGeom prst="line">
              <a:avLst/>
            </a:prstGeom>
            <a:noFill/>
            <a:ln w="28440">
              <a:solidFill>
                <a:srgbClr val="000000"/>
              </a:solidFill>
              <a:miter lim="800000"/>
              <a:headEnd/>
              <a:tailEnd/>
            </a:ln>
            <a:effectLst/>
          </p:spPr>
          <p:txBody>
            <a:bodyPr/>
            <a:lstStyle/>
            <a:p>
              <a:endParaRPr lang="en-US"/>
            </a:p>
          </p:txBody>
        </p:sp>
        <p:sp>
          <p:nvSpPr>
            <p:cNvPr id="47118" name="Line 14"/>
            <p:cNvSpPr>
              <a:spLocks noChangeShapeType="1"/>
            </p:cNvSpPr>
            <p:nvPr/>
          </p:nvSpPr>
          <p:spPr bwMode="auto">
            <a:xfrm>
              <a:off x="2880" y="1145"/>
              <a:ext cx="918" cy="1"/>
            </a:xfrm>
            <a:prstGeom prst="line">
              <a:avLst/>
            </a:prstGeom>
            <a:noFill/>
            <a:ln w="12600">
              <a:solidFill>
                <a:srgbClr val="000000"/>
              </a:solidFill>
              <a:miter lim="800000"/>
              <a:headEnd/>
              <a:tailEnd/>
            </a:ln>
            <a:effectLst/>
          </p:spPr>
          <p:txBody>
            <a:bodyPr/>
            <a:lstStyle/>
            <a:p>
              <a:endParaRPr lang="en-US"/>
            </a:p>
          </p:txBody>
        </p:sp>
        <p:sp>
          <p:nvSpPr>
            <p:cNvPr id="47119" name="Line 15"/>
            <p:cNvSpPr>
              <a:spLocks noChangeShapeType="1"/>
            </p:cNvSpPr>
            <p:nvPr/>
          </p:nvSpPr>
          <p:spPr bwMode="auto">
            <a:xfrm>
              <a:off x="2880" y="1321"/>
              <a:ext cx="918" cy="1"/>
            </a:xfrm>
            <a:prstGeom prst="line">
              <a:avLst/>
            </a:prstGeom>
            <a:noFill/>
            <a:ln w="12600">
              <a:solidFill>
                <a:srgbClr val="000000"/>
              </a:solidFill>
              <a:miter lim="800000"/>
              <a:headEnd/>
              <a:tailEnd/>
            </a:ln>
            <a:effectLst/>
          </p:spPr>
          <p:txBody>
            <a:bodyPr/>
            <a:lstStyle/>
            <a:p>
              <a:endParaRPr lang="en-US"/>
            </a:p>
          </p:txBody>
        </p:sp>
        <p:sp>
          <p:nvSpPr>
            <p:cNvPr id="47120" name="Line 16"/>
            <p:cNvSpPr>
              <a:spLocks noChangeShapeType="1"/>
            </p:cNvSpPr>
            <p:nvPr/>
          </p:nvSpPr>
          <p:spPr bwMode="auto">
            <a:xfrm>
              <a:off x="2880" y="1493"/>
              <a:ext cx="918" cy="1"/>
            </a:xfrm>
            <a:prstGeom prst="line">
              <a:avLst/>
            </a:prstGeom>
            <a:noFill/>
            <a:ln w="12600">
              <a:solidFill>
                <a:srgbClr val="000000"/>
              </a:solidFill>
              <a:miter lim="800000"/>
              <a:headEnd/>
              <a:tailEnd/>
            </a:ln>
            <a:effectLst/>
          </p:spPr>
          <p:txBody>
            <a:bodyPr/>
            <a:lstStyle/>
            <a:p>
              <a:endParaRPr lang="en-US"/>
            </a:p>
          </p:txBody>
        </p:sp>
        <p:sp>
          <p:nvSpPr>
            <p:cNvPr id="47121" name="Line 17"/>
            <p:cNvSpPr>
              <a:spLocks noChangeShapeType="1"/>
            </p:cNvSpPr>
            <p:nvPr/>
          </p:nvSpPr>
          <p:spPr bwMode="auto">
            <a:xfrm>
              <a:off x="2880" y="1670"/>
              <a:ext cx="918" cy="1"/>
            </a:xfrm>
            <a:prstGeom prst="line">
              <a:avLst/>
            </a:prstGeom>
            <a:noFill/>
            <a:ln w="28440">
              <a:solidFill>
                <a:srgbClr val="000000"/>
              </a:solidFill>
              <a:miter lim="800000"/>
              <a:headEnd/>
              <a:tailEnd/>
            </a:ln>
            <a:effectLst/>
          </p:spPr>
          <p:txBody>
            <a:bodyPr/>
            <a:lstStyle/>
            <a:p>
              <a:endParaRPr lang="en-US"/>
            </a:p>
          </p:txBody>
        </p:sp>
        <p:sp>
          <p:nvSpPr>
            <p:cNvPr id="47122" name="Line 18"/>
            <p:cNvSpPr>
              <a:spLocks noChangeShapeType="1"/>
            </p:cNvSpPr>
            <p:nvPr/>
          </p:nvSpPr>
          <p:spPr bwMode="auto">
            <a:xfrm>
              <a:off x="2880" y="973"/>
              <a:ext cx="1" cy="697"/>
            </a:xfrm>
            <a:prstGeom prst="line">
              <a:avLst/>
            </a:prstGeom>
            <a:noFill/>
            <a:ln w="28440">
              <a:solidFill>
                <a:srgbClr val="000000"/>
              </a:solidFill>
              <a:miter lim="800000"/>
              <a:headEnd/>
              <a:tailEnd/>
            </a:ln>
            <a:effectLst/>
          </p:spPr>
          <p:txBody>
            <a:bodyPr/>
            <a:lstStyle/>
            <a:p>
              <a:endParaRPr lang="en-US"/>
            </a:p>
          </p:txBody>
        </p:sp>
        <p:sp>
          <p:nvSpPr>
            <p:cNvPr id="47123" name="Line 19"/>
            <p:cNvSpPr>
              <a:spLocks noChangeShapeType="1"/>
            </p:cNvSpPr>
            <p:nvPr/>
          </p:nvSpPr>
          <p:spPr bwMode="auto">
            <a:xfrm>
              <a:off x="3331" y="973"/>
              <a:ext cx="1" cy="697"/>
            </a:xfrm>
            <a:prstGeom prst="line">
              <a:avLst/>
            </a:prstGeom>
            <a:noFill/>
            <a:ln w="12600">
              <a:solidFill>
                <a:srgbClr val="000000"/>
              </a:solidFill>
              <a:miter lim="800000"/>
              <a:headEnd/>
              <a:tailEnd/>
            </a:ln>
            <a:effectLst/>
          </p:spPr>
          <p:txBody>
            <a:bodyPr/>
            <a:lstStyle/>
            <a:p>
              <a:endParaRPr lang="en-US"/>
            </a:p>
          </p:txBody>
        </p:sp>
        <p:sp>
          <p:nvSpPr>
            <p:cNvPr id="47124" name="Line 20"/>
            <p:cNvSpPr>
              <a:spLocks noChangeShapeType="1"/>
            </p:cNvSpPr>
            <p:nvPr/>
          </p:nvSpPr>
          <p:spPr bwMode="auto">
            <a:xfrm>
              <a:off x="3798" y="973"/>
              <a:ext cx="1" cy="697"/>
            </a:xfrm>
            <a:prstGeom prst="line">
              <a:avLst/>
            </a:prstGeom>
            <a:noFill/>
            <a:ln w="28440">
              <a:solidFill>
                <a:srgbClr val="000000"/>
              </a:solidFill>
              <a:miter lim="800000"/>
              <a:headEnd/>
              <a:tailEnd/>
            </a:ln>
            <a:effectLst/>
          </p:spPr>
          <p:txBody>
            <a:bodyPr/>
            <a:lstStyle/>
            <a:p>
              <a:endParaRPr lang="en-US"/>
            </a:p>
          </p:txBody>
        </p:sp>
      </p:grpSp>
      <p:grpSp>
        <p:nvGrpSpPr>
          <p:cNvPr id="3" name="Group 21"/>
          <p:cNvGrpSpPr>
            <a:grpSpLocks/>
          </p:cNvGrpSpPr>
          <p:nvPr/>
        </p:nvGrpSpPr>
        <p:grpSpPr bwMode="auto">
          <a:xfrm>
            <a:off x="7451725" y="1557338"/>
            <a:ext cx="1581150" cy="1090612"/>
            <a:chOff x="4694" y="981"/>
            <a:chExt cx="996" cy="687"/>
          </a:xfrm>
        </p:grpSpPr>
        <p:sp>
          <p:nvSpPr>
            <p:cNvPr id="47126" name="Rectangle 22"/>
            <p:cNvSpPr>
              <a:spLocks noChangeArrowheads="1"/>
            </p:cNvSpPr>
            <p:nvPr/>
          </p:nvSpPr>
          <p:spPr bwMode="auto">
            <a:xfrm>
              <a:off x="5184" y="1497"/>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27" name="Rectangle 23"/>
            <p:cNvSpPr>
              <a:spLocks noChangeArrowheads="1"/>
            </p:cNvSpPr>
            <p:nvPr/>
          </p:nvSpPr>
          <p:spPr bwMode="auto">
            <a:xfrm>
              <a:off x="4694" y="1497"/>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7128" name="Rectangle 24"/>
            <p:cNvSpPr>
              <a:spLocks noChangeArrowheads="1"/>
            </p:cNvSpPr>
            <p:nvPr/>
          </p:nvSpPr>
          <p:spPr bwMode="auto">
            <a:xfrm>
              <a:off x="5184" y="1325"/>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29" name="Rectangle 25"/>
            <p:cNvSpPr>
              <a:spLocks noChangeArrowheads="1"/>
            </p:cNvSpPr>
            <p:nvPr/>
          </p:nvSpPr>
          <p:spPr bwMode="auto">
            <a:xfrm>
              <a:off x="4694" y="1325"/>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File2*</a:t>
              </a:r>
            </a:p>
          </p:txBody>
        </p:sp>
        <p:sp>
          <p:nvSpPr>
            <p:cNvPr id="47130" name="Rectangle 26"/>
            <p:cNvSpPr>
              <a:spLocks noChangeArrowheads="1"/>
            </p:cNvSpPr>
            <p:nvPr/>
          </p:nvSpPr>
          <p:spPr bwMode="auto">
            <a:xfrm>
              <a:off x="5184" y="1153"/>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31" name="Rectangle 27"/>
            <p:cNvSpPr>
              <a:spLocks noChangeArrowheads="1"/>
            </p:cNvSpPr>
            <p:nvPr/>
          </p:nvSpPr>
          <p:spPr bwMode="auto">
            <a:xfrm>
              <a:off x="4694" y="1153"/>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7132" name="Rectangle 28"/>
            <p:cNvSpPr>
              <a:spLocks noChangeArrowheads="1"/>
            </p:cNvSpPr>
            <p:nvPr/>
          </p:nvSpPr>
          <p:spPr bwMode="auto">
            <a:xfrm>
              <a:off x="5184" y="981"/>
              <a:ext cx="50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7133" name="Rectangle 29"/>
            <p:cNvSpPr>
              <a:spLocks noChangeArrowheads="1"/>
            </p:cNvSpPr>
            <p:nvPr/>
          </p:nvSpPr>
          <p:spPr bwMode="auto">
            <a:xfrm>
              <a:off x="4694" y="981"/>
              <a:ext cx="490"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7134" name="Line 30"/>
            <p:cNvSpPr>
              <a:spLocks noChangeShapeType="1"/>
            </p:cNvSpPr>
            <p:nvPr/>
          </p:nvSpPr>
          <p:spPr bwMode="auto">
            <a:xfrm>
              <a:off x="4694" y="981"/>
              <a:ext cx="997" cy="1"/>
            </a:xfrm>
            <a:prstGeom prst="line">
              <a:avLst/>
            </a:prstGeom>
            <a:noFill/>
            <a:ln w="28440">
              <a:solidFill>
                <a:srgbClr val="000000"/>
              </a:solidFill>
              <a:miter lim="800000"/>
              <a:headEnd/>
              <a:tailEnd/>
            </a:ln>
            <a:effectLst/>
          </p:spPr>
          <p:txBody>
            <a:bodyPr/>
            <a:lstStyle/>
            <a:p>
              <a:endParaRPr lang="en-US"/>
            </a:p>
          </p:txBody>
        </p:sp>
        <p:sp>
          <p:nvSpPr>
            <p:cNvPr id="47135" name="Line 31"/>
            <p:cNvSpPr>
              <a:spLocks noChangeShapeType="1"/>
            </p:cNvSpPr>
            <p:nvPr/>
          </p:nvSpPr>
          <p:spPr bwMode="auto">
            <a:xfrm>
              <a:off x="4694" y="1153"/>
              <a:ext cx="997" cy="1"/>
            </a:xfrm>
            <a:prstGeom prst="line">
              <a:avLst/>
            </a:prstGeom>
            <a:noFill/>
            <a:ln w="12600">
              <a:solidFill>
                <a:srgbClr val="000000"/>
              </a:solidFill>
              <a:miter lim="800000"/>
              <a:headEnd/>
              <a:tailEnd/>
            </a:ln>
            <a:effectLst/>
          </p:spPr>
          <p:txBody>
            <a:bodyPr/>
            <a:lstStyle/>
            <a:p>
              <a:endParaRPr lang="en-US"/>
            </a:p>
          </p:txBody>
        </p:sp>
        <p:sp>
          <p:nvSpPr>
            <p:cNvPr id="47136" name="Line 32"/>
            <p:cNvSpPr>
              <a:spLocks noChangeShapeType="1"/>
            </p:cNvSpPr>
            <p:nvPr/>
          </p:nvSpPr>
          <p:spPr bwMode="auto">
            <a:xfrm>
              <a:off x="4694" y="1325"/>
              <a:ext cx="997" cy="1"/>
            </a:xfrm>
            <a:prstGeom prst="line">
              <a:avLst/>
            </a:prstGeom>
            <a:noFill/>
            <a:ln w="12600">
              <a:solidFill>
                <a:srgbClr val="000000"/>
              </a:solidFill>
              <a:miter lim="800000"/>
              <a:headEnd/>
              <a:tailEnd/>
            </a:ln>
            <a:effectLst/>
          </p:spPr>
          <p:txBody>
            <a:bodyPr/>
            <a:lstStyle/>
            <a:p>
              <a:endParaRPr lang="en-US"/>
            </a:p>
          </p:txBody>
        </p:sp>
        <p:sp>
          <p:nvSpPr>
            <p:cNvPr id="47137" name="Line 33"/>
            <p:cNvSpPr>
              <a:spLocks noChangeShapeType="1"/>
            </p:cNvSpPr>
            <p:nvPr/>
          </p:nvSpPr>
          <p:spPr bwMode="auto">
            <a:xfrm>
              <a:off x="4694" y="1497"/>
              <a:ext cx="997" cy="1"/>
            </a:xfrm>
            <a:prstGeom prst="line">
              <a:avLst/>
            </a:prstGeom>
            <a:noFill/>
            <a:ln w="12600">
              <a:solidFill>
                <a:srgbClr val="000000"/>
              </a:solidFill>
              <a:miter lim="800000"/>
              <a:headEnd/>
              <a:tailEnd/>
            </a:ln>
            <a:effectLst/>
          </p:spPr>
          <p:txBody>
            <a:bodyPr/>
            <a:lstStyle/>
            <a:p>
              <a:endParaRPr lang="en-US"/>
            </a:p>
          </p:txBody>
        </p:sp>
        <p:sp>
          <p:nvSpPr>
            <p:cNvPr id="47138" name="Line 34"/>
            <p:cNvSpPr>
              <a:spLocks noChangeShapeType="1"/>
            </p:cNvSpPr>
            <p:nvPr/>
          </p:nvSpPr>
          <p:spPr bwMode="auto">
            <a:xfrm>
              <a:off x="4694" y="1669"/>
              <a:ext cx="997" cy="1"/>
            </a:xfrm>
            <a:prstGeom prst="line">
              <a:avLst/>
            </a:prstGeom>
            <a:noFill/>
            <a:ln w="28440">
              <a:solidFill>
                <a:srgbClr val="000000"/>
              </a:solidFill>
              <a:miter lim="800000"/>
              <a:headEnd/>
              <a:tailEnd/>
            </a:ln>
            <a:effectLst/>
          </p:spPr>
          <p:txBody>
            <a:bodyPr/>
            <a:lstStyle/>
            <a:p>
              <a:endParaRPr lang="en-US"/>
            </a:p>
          </p:txBody>
        </p:sp>
        <p:sp>
          <p:nvSpPr>
            <p:cNvPr id="47139" name="Line 35"/>
            <p:cNvSpPr>
              <a:spLocks noChangeShapeType="1"/>
            </p:cNvSpPr>
            <p:nvPr/>
          </p:nvSpPr>
          <p:spPr bwMode="auto">
            <a:xfrm>
              <a:off x="4694" y="981"/>
              <a:ext cx="1" cy="688"/>
            </a:xfrm>
            <a:prstGeom prst="line">
              <a:avLst/>
            </a:prstGeom>
            <a:noFill/>
            <a:ln w="28440">
              <a:solidFill>
                <a:srgbClr val="000000"/>
              </a:solidFill>
              <a:miter lim="800000"/>
              <a:headEnd/>
              <a:tailEnd/>
            </a:ln>
            <a:effectLst/>
          </p:spPr>
          <p:txBody>
            <a:bodyPr/>
            <a:lstStyle/>
            <a:p>
              <a:endParaRPr lang="en-US"/>
            </a:p>
          </p:txBody>
        </p:sp>
        <p:sp>
          <p:nvSpPr>
            <p:cNvPr id="47140" name="Line 36"/>
            <p:cNvSpPr>
              <a:spLocks noChangeShapeType="1"/>
            </p:cNvSpPr>
            <p:nvPr/>
          </p:nvSpPr>
          <p:spPr bwMode="auto">
            <a:xfrm>
              <a:off x="5184" y="981"/>
              <a:ext cx="1" cy="688"/>
            </a:xfrm>
            <a:prstGeom prst="line">
              <a:avLst/>
            </a:prstGeom>
            <a:noFill/>
            <a:ln w="12600">
              <a:solidFill>
                <a:srgbClr val="000000"/>
              </a:solidFill>
              <a:miter lim="800000"/>
              <a:headEnd/>
              <a:tailEnd/>
            </a:ln>
            <a:effectLst/>
          </p:spPr>
          <p:txBody>
            <a:bodyPr/>
            <a:lstStyle/>
            <a:p>
              <a:endParaRPr lang="en-US"/>
            </a:p>
          </p:txBody>
        </p:sp>
        <p:sp>
          <p:nvSpPr>
            <p:cNvPr id="47141" name="Line 37"/>
            <p:cNvSpPr>
              <a:spLocks noChangeShapeType="1"/>
            </p:cNvSpPr>
            <p:nvPr/>
          </p:nvSpPr>
          <p:spPr bwMode="auto">
            <a:xfrm>
              <a:off x="5691" y="981"/>
              <a:ext cx="1" cy="688"/>
            </a:xfrm>
            <a:prstGeom prst="line">
              <a:avLst/>
            </a:prstGeom>
            <a:noFill/>
            <a:ln w="28440">
              <a:solidFill>
                <a:srgbClr val="000000"/>
              </a:solidFill>
              <a:miter lim="800000"/>
              <a:headEnd/>
              <a:tailEnd/>
            </a:ln>
            <a:effectLst/>
          </p:spPr>
          <p:txBody>
            <a:bodyPr/>
            <a:lstStyle/>
            <a:p>
              <a:endParaRPr lang="en-US"/>
            </a:p>
          </p:txBody>
        </p:sp>
      </p:grpSp>
      <p:sp>
        <p:nvSpPr>
          <p:cNvPr id="47142" name="Text Box 38"/>
          <p:cNvSpPr txBox="1">
            <a:spLocks noChangeArrowheads="1"/>
          </p:cNvSpPr>
          <p:nvPr/>
        </p:nvSpPr>
        <p:spPr bwMode="auto">
          <a:xfrm>
            <a:off x="6299200" y="3716338"/>
            <a:ext cx="792163" cy="231775"/>
          </a:xfrm>
          <a:prstGeom prst="rect">
            <a:avLst/>
          </a:prstGeom>
          <a:noFill/>
          <a:ln w="9525">
            <a:noFill/>
            <a:round/>
            <a:headEnd/>
            <a:tailEnd/>
          </a:ln>
          <a:effectLst/>
        </p:spPr>
        <p:txBody>
          <a:bodyPr lIns="90000" tIns="46800" rIns="90000" bIns="46800">
            <a:spAutoFit/>
          </a:bodyPr>
          <a:lstStyle/>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File2*</a:t>
            </a:r>
          </a:p>
        </p:txBody>
      </p:sp>
      <p:grpSp>
        <p:nvGrpSpPr>
          <p:cNvPr id="4" name="Group 39"/>
          <p:cNvGrpSpPr>
            <a:grpSpLocks/>
          </p:cNvGrpSpPr>
          <p:nvPr/>
        </p:nvGrpSpPr>
        <p:grpSpPr bwMode="auto">
          <a:xfrm>
            <a:off x="4572000" y="3138488"/>
            <a:ext cx="1455738" cy="1104900"/>
            <a:chOff x="2880" y="1977"/>
            <a:chExt cx="917" cy="696"/>
          </a:xfrm>
        </p:grpSpPr>
        <p:sp>
          <p:nvSpPr>
            <p:cNvPr id="47144" name="Rectangle 40"/>
            <p:cNvSpPr>
              <a:spLocks noChangeArrowheads="1"/>
            </p:cNvSpPr>
            <p:nvPr/>
          </p:nvSpPr>
          <p:spPr bwMode="auto">
            <a:xfrm>
              <a:off x="3331" y="2497"/>
              <a:ext cx="467"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45" name="Rectangle 41"/>
            <p:cNvSpPr>
              <a:spLocks noChangeArrowheads="1"/>
            </p:cNvSpPr>
            <p:nvPr/>
          </p:nvSpPr>
          <p:spPr bwMode="auto">
            <a:xfrm>
              <a:off x="2880" y="2497"/>
              <a:ext cx="451"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7146" name="Rectangle 42"/>
            <p:cNvSpPr>
              <a:spLocks noChangeArrowheads="1"/>
            </p:cNvSpPr>
            <p:nvPr/>
          </p:nvSpPr>
          <p:spPr bwMode="auto">
            <a:xfrm>
              <a:off x="3331" y="2325"/>
              <a:ext cx="46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7147" name="Rectangle 43"/>
            <p:cNvSpPr>
              <a:spLocks noChangeArrowheads="1"/>
            </p:cNvSpPr>
            <p:nvPr/>
          </p:nvSpPr>
          <p:spPr bwMode="auto">
            <a:xfrm>
              <a:off x="2880" y="2325"/>
              <a:ext cx="451"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File2*</a:t>
              </a:r>
            </a:p>
          </p:txBody>
        </p:sp>
        <p:sp>
          <p:nvSpPr>
            <p:cNvPr id="47148" name="Rectangle 44"/>
            <p:cNvSpPr>
              <a:spLocks noChangeArrowheads="1"/>
            </p:cNvSpPr>
            <p:nvPr/>
          </p:nvSpPr>
          <p:spPr bwMode="auto">
            <a:xfrm>
              <a:off x="3331" y="2149"/>
              <a:ext cx="467"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49" name="Rectangle 45"/>
            <p:cNvSpPr>
              <a:spLocks noChangeArrowheads="1"/>
            </p:cNvSpPr>
            <p:nvPr/>
          </p:nvSpPr>
          <p:spPr bwMode="auto">
            <a:xfrm>
              <a:off x="2880" y="2149"/>
              <a:ext cx="451"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7150" name="Rectangle 46"/>
            <p:cNvSpPr>
              <a:spLocks noChangeArrowheads="1"/>
            </p:cNvSpPr>
            <p:nvPr/>
          </p:nvSpPr>
          <p:spPr bwMode="auto">
            <a:xfrm>
              <a:off x="3331" y="1977"/>
              <a:ext cx="46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7151" name="Rectangle 47"/>
            <p:cNvSpPr>
              <a:spLocks noChangeArrowheads="1"/>
            </p:cNvSpPr>
            <p:nvPr/>
          </p:nvSpPr>
          <p:spPr bwMode="auto">
            <a:xfrm>
              <a:off x="2880" y="1977"/>
              <a:ext cx="451"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7152" name="Line 48"/>
            <p:cNvSpPr>
              <a:spLocks noChangeShapeType="1"/>
            </p:cNvSpPr>
            <p:nvPr/>
          </p:nvSpPr>
          <p:spPr bwMode="auto">
            <a:xfrm>
              <a:off x="2880" y="1977"/>
              <a:ext cx="918" cy="1"/>
            </a:xfrm>
            <a:prstGeom prst="line">
              <a:avLst/>
            </a:prstGeom>
            <a:noFill/>
            <a:ln w="28440">
              <a:solidFill>
                <a:srgbClr val="000000"/>
              </a:solidFill>
              <a:miter lim="800000"/>
              <a:headEnd/>
              <a:tailEnd/>
            </a:ln>
            <a:effectLst/>
          </p:spPr>
          <p:txBody>
            <a:bodyPr/>
            <a:lstStyle/>
            <a:p>
              <a:endParaRPr lang="en-US"/>
            </a:p>
          </p:txBody>
        </p:sp>
        <p:sp>
          <p:nvSpPr>
            <p:cNvPr id="47153" name="Line 49"/>
            <p:cNvSpPr>
              <a:spLocks noChangeShapeType="1"/>
            </p:cNvSpPr>
            <p:nvPr/>
          </p:nvSpPr>
          <p:spPr bwMode="auto">
            <a:xfrm>
              <a:off x="2880" y="2149"/>
              <a:ext cx="918" cy="1"/>
            </a:xfrm>
            <a:prstGeom prst="line">
              <a:avLst/>
            </a:prstGeom>
            <a:noFill/>
            <a:ln w="12600">
              <a:solidFill>
                <a:srgbClr val="000000"/>
              </a:solidFill>
              <a:miter lim="800000"/>
              <a:headEnd/>
              <a:tailEnd/>
            </a:ln>
            <a:effectLst/>
          </p:spPr>
          <p:txBody>
            <a:bodyPr/>
            <a:lstStyle/>
            <a:p>
              <a:endParaRPr lang="en-US"/>
            </a:p>
          </p:txBody>
        </p:sp>
        <p:sp>
          <p:nvSpPr>
            <p:cNvPr id="47154" name="Line 50"/>
            <p:cNvSpPr>
              <a:spLocks noChangeShapeType="1"/>
            </p:cNvSpPr>
            <p:nvPr/>
          </p:nvSpPr>
          <p:spPr bwMode="auto">
            <a:xfrm>
              <a:off x="2880" y="2325"/>
              <a:ext cx="918" cy="1"/>
            </a:xfrm>
            <a:prstGeom prst="line">
              <a:avLst/>
            </a:prstGeom>
            <a:noFill/>
            <a:ln w="12600">
              <a:solidFill>
                <a:srgbClr val="000000"/>
              </a:solidFill>
              <a:miter lim="800000"/>
              <a:headEnd/>
              <a:tailEnd/>
            </a:ln>
            <a:effectLst/>
          </p:spPr>
          <p:txBody>
            <a:bodyPr/>
            <a:lstStyle/>
            <a:p>
              <a:endParaRPr lang="en-US"/>
            </a:p>
          </p:txBody>
        </p:sp>
        <p:sp>
          <p:nvSpPr>
            <p:cNvPr id="47155" name="Line 51"/>
            <p:cNvSpPr>
              <a:spLocks noChangeShapeType="1"/>
            </p:cNvSpPr>
            <p:nvPr/>
          </p:nvSpPr>
          <p:spPr bwMode="auto">
            <a:xfrm>
              <a:off x="2880" y="2497"/>
              <a:ext cx="918" cy="1"/>
            </a:xfrm>
            <a:prstGeom prst="line">
              <a:avLst/>
            </a:prstGeom>
            <a:noFill/>
            <a:ln w="12600">
              <a:solidFill>
                <a:srgbClr val="000000"/>
              </a:solidFill>
              <a:miter lim="800000"/>
              <a:headEnd/>
              <a:tailEnd/>
            </a:ln>
            <a:effectLst/>
          </p:spPr>
          <p:txBody>
            <a:bodyPr/>
            <a:lstStyle/>
            <a:p>
              <a:endParaRPr lang="en-US"/>
            </a:p>
          </p:txBody>
        </p:sp>
        <p:sp>
          <p:nvSpPr>
            <p:cNvPr id="47156" name="Line 52"/>
            <p:cNvSpPr>
              <a:spLocks noChangeShapeType="1"/>
            </p:cNvSpPr>
            <p:nvPr/>
          </p:nvSpPr>
          <p:spPr bwMode="auto">
            <a:xfrm>
              <a:off x="2880" y="2674"/>
              <a:ext cx="918" cy="1"/>
            </a:xfrm>
            <a:prstGeom prst="line">
              <a:avLst/>
            </a:prstGeom>
            <a:noFill/>
            <a:ln w="28440">
              <a:solidFill>
                <a:srgbClr val="000000"/>
              </a:solidFill>
              <a:miter lim="800000"/>
              <a:headEnd/>
              <a:tailEnd/>
            </a:ln>
            <a:effectLst/>
          </p:spPr>
          <p:txBody>
            <a:bodyPr/>
            <a:lstStyle/>
            <a:p>
              <a:endParaRPr lang="en-US"/>
            </a:p>
          </p:txBody>
        </p:sp>
        <p:sp>
          <p:nvSpPr>
            <p:cNvPr id="47157" name="Line 53"/>
            <p:cNvSpPr>
              <a:spLocks noChangeShapeType="1"/>
            </p:cNvSpPr>
            <p:nvPr/>
          </p:nvSpPr>
          <p:spPr bwMode="auto">
            <a:xfrm>
              <a:off x="2880" y="1977"/>
              <a:ext cx="1" cy="697"/>
            </a:xfrm>
            <a:prstGeom prst="line">
              <a:avLst/>
            </a:prstGeom>
            <a:noFill/>
            <a:ln w="28440">
              <a:solidFill>
                <a:srgbClr val="000000"/>
              </a:solidFill>
              <a:miter lim="800000"/>
              <a:headEnd/>
              <a:tailEnd/>
            </a:ln>
            <a:effectLst/>
          </p:spPr>
          <p:txBody>
            <a:bodyPr/>
            <a:lstStyle/>
            <a:p>
              <a:endParaRPr lang="en-US"/>
            </a:p>
          </p:txBody>
        </p:sp>
        <p:sp>
          <p:nvSpPr>
            <p:cNvPr id="47158" name="Line 54"/>
            <p:cNvSpPr>
              <a:spLocks noChangeShapeType="1"/>
            </p:cNvSpPr>
            <p:nvPr/>
          </p:nvSpPr>
          <p:spPr bwMode="auto">
            <a:xfrm>
              <a:off x="3331" y="1977"/>
              <a:ext cx="1" cy="697"/>
            </a:xfrm>
            <a:prstGeom prst="line">
              <a:avLst/>
            </a:prstGeom>
            <a:noFill/>
            <a:ln w="12600">
              <a:solidFill>
                <a:srgbClr val="000000"/>
              </a:solidFill>
              <a:miter lim="800000"/>
              <a:headEnd/>
              <a:tailEnd/>
            </a:ln>
            <a:effectLst/>
          </p:spPr>
          <p:txBody>
            <a:bodyPr/>
            <a:lstStyle/>
            <a:p>
              <a:endParaRPr lang="en-US"/>
            </a:p>
          </p:txBody>
        </p:sp>
        <p:sp>
          <p:nvSpPr>
            <p:cNvPr id="47159" name="Line 55"/>
            <p:cNvSpPr>
              <a:spLocks noChangeShapeType="1"/>
            </p:cNvSpPr>
            <p:nvPr/>
          </p:nvSpPr>
          <p:spPr bwMode="auto">
            <a:xfrm>
              <a:off x="3798" y="1977"/>
              <a:ext cx="1" cy="697"/>
            </a:xfrm>
            <a:prstGeom prst="line">
              <a:avLst/>
            </a:prstGeom>
            <a:noFill/>
            <a:ln w="28440">
              <a:solidFill>
                <a:srgbClr val="000000"/>
              </a:solidFill>
              <a:miter lim="800000"/>
              <a:headEnd/>
              <a:tailEnd/>
            </a:ln>
            <a:effectLst/>
          </p:spPr>
          <p:txBody>
            <a:bodyPr/>
            <a:lstStyle/>
            <a:p>
              <a:endParaRPr lang="en-US"/>
            </a:p>
          </p:txBody>
        </p:sp>
      </p:grpSp>
      <p:grpSp>
        <p:nvGrpSpPr>
          <p:cNvPr id="5" name="Group 56"/>
          <p:cNvGrpSpPr>
            <a:grpSpLocks/>
          </p:cNvGrpSpPr>
          <p:nvPr/>
        </p:nvGrpSpPr>
        <p:grpSpPr bwMode="auto">
          <a:xfrm>
            <a:off x="7451725" y="3141663"/>
            <a:ext cx="1581150" cy="1090612"/>
            <a:chOff x="4694" y="1979"/>
            <a:chExt cx="996" cy="687"/>
          </a:xfrm>
        </p:grpSpPr>
        <p:sp>
          <p:nvSpPr>
            <p:cNvPr id="47161" name="Rectangle 57"/>
            <p:cNvSpPr>
              <a:spLocks noChangeArrowheads="1"/>
            </p:cNvSpPr>
            <p:nvPr/>
          </p:nvSpPr>
          <p:spPr bwMode="auto">
            <a:xfrm>
              <a:off x="5184" y="2495"/>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62" name="Rectangle 58"/>
            <p:cNvSpPr>
              <a:spLocks noChangeArrowheads="1"/>
            </p:cNvSpPr>
            <p:nvPr/>
          </p:nvSpPr>
          <p:spPr bwMode="auto">
            <a:xfrm>
              <a:off x="4694" y="2495"/>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7163" name="Rectangle 59"/>
            <p:cNvSpPr>
              <a:spLocks noChangeArrowheads="1"/>
            </p:cNvSpPr>
            <p:nvPr/>
          </p:nvSpPr>
          <p:spPr bwMode="auto">
            <a:xfrm>
              <a:off x="5184" y="2323"/>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64" name="Rectangle 60"/>
            <p:cNvSpPr>
              <a:spLocks noChangeArrowheads="1"/>
            </p:cNvSpPr>
            <p:nvPr/>
          </p:nvSpPr>
          <p:spPr bwMode="auto">
            <a:xfrm>
              <a:off x="4694" y="2323"/>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File2*</a:t>
              </a:r>
            </a:p>
          </p:txBody>
        </p:sp>
        <p:sp>
          <p:nvSpPr>
            <p:cNvPr id="47165" name="Rectangle 61"/>
            <p:cNvSpPr>
              <a:spLocks noChangeArrowheads="1"/>
            </p:cNvSpPr>
            <p:nvPr/>
          </p:nvSpPr>
          <p:spPr bwMode="auto">
            <a:xfrm>
              <a:off x="5184" y="2151"/>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66" name="Rectangle 62"/>
            <p:cNvSpPr>
              <a:spLocks noChangeArrowheads="1"/>
            </p:cNvSpPr>
            <p:nvPr/>
          </p:nvSpPr>
          <p:spPr bwMode="auto">
            <a:xfrm>
              <a:off x="4694" y="2151"/>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7167" name="Rectangle 63"/>
            <p:cNvSpPr>
              <a:spLocks noChangeArrowheads="1"/>
            </p:cNvSpPr>
            <p:nvPr/>
          </p:nvSpPr>
          <p:spPr bwMode="auto">
            <a:xfrm>
              <a:off x="5184" y="1979"/>
              <a:ext cx="50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7168" name="Rectangle 64"/>
            <p:cNvSpPr>
              <a:spLocks noChangeArrowheads="1"/>
            </p:cNvSpPr>
            <p:nvPr/>
          </p:nvSpPr>
          <p:spPr bwMode="auto">
            <a:xfrm>
              <a:off x="4694" y="1979"/>
              <a:ext cx="490"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7169" name="Line 65"/>
            <p:cNvSpPr>
              <a:spLocks noChangeShapeType="1"/>
            </p:cNvSpPr>
            <p:nvPr/>
          </p:nvSpPr>
          <p:spPr bwMode="auto">
            <a:xfrm>
              <a:off x="4694" y="1979"/>
              <a:ext cx="997" cy="1"/>
            </a:xfrm>
            <a:prstGeom prst="line">
              <a:avLst/>
            </a:prstGeom>
            <a:noFill/>
            <a:ln w="28440">
              <a:solidFill>
                <a:srgbClr val="000000"/>
              </a:solidFill>
              <a:miter lim="800000"/>
              <a:headEnd/>
              <a:tailEnd/>
            </a:ln>
            <a:effectLst/>
          </p:spPr>
          <p:txBody>
            <a:bodyPr/>
            <a:lstStyle/>
            <a:p>
              <a:endParaRPr lang="en-US"/>
            </a:p>
          </p:txBody>
        </p:sp>
        <p:sp>
          <p:nvSpPr>
            <p:cNvPr id="47170" name="Line 66"/>
            <p:cNvSpPr>
              <a:spLocks noChangeShapeType="1"/>
            </p:cNvSpPr>
            <p:nvPr/>
          </p:nvSpPr>
          <p:spPr bwMode="auto">
            <a:xfrm>
              <a:off x="4694" y="2151"/>
              <a:ext cx="997" cy="1"/>
            </a:xfrm>
            <a:prstGeom prst="line">
              <a:avLst/>
            </a:prstGeom>
            <a:noFill/>
            <a:ln w="12600">
              <a:solidFill>
                <a:srgbClr val="000000"/>
              </a:solidFill>
              <a:miter lim="800000"/>
              <a:headEnd/>
              <a:tailEnd/>
            </a:ln>
            <a:effectLst/>
          </p:spPr>
          <p:txBody>
            <a:bodyPr/>
            <a:lstStyle/>
            <a:p>
              <a:endParaRPr lang="en-US"/>
            </a:p>
          </p:txBody>
        </p:sp>
        <p:sp>
          <p:nvSpPr>
            <p:cNvPr id="47171" name="Line 67"/>
            <p:cNvSpPr>
              <a:spLocks noChangeShapeType="1"/>
            </p:cNvSpPr>
            <p:nvPr/>
          </p:nvSpPr>
          <p:spPr bwMode="auto">
            <a:xfrm>
              <a:off x="4694" y="2323"/>
              <a:ext cx="997" cy="1"/>
            </a:xfrm>
            <a:prstGeom prst="line">
              <a:avLst/>
            </a:prstGeom>
            <a:noFill/>
            <a:ln w="12600">
              <a:solidFill>
                <a:srgbClr val="000000"/>
              </a:solidFill>
              <a:miter lim="800000"/>
              <a:headEnd/>
              <a:tailEnd/>
            </a:ln>
            <a:effectLst/>
          </p:spPr>
          <p:txBody>
            <a:bodyPr/>
            <a:lstStyle/>
            <a:p>
              <a:endParaRPr lang="en-US"/>
            </a:p>
          </p:txBody>
        </p:sp>
        <p:sp>
          <p:nvSpPr>
            <p:cNvPr id="47172" name="Line 68"/>
            <p:cNvSpPr>
              <a:spLocks noChangeShapeType="1"/>
            </p:cNvSpPr>
            <p:nvPr/>
          </p:nvSpPr>
          <p:spPr bwMode="auto">
            <a:xfrm>
              <a:off x="4694" y="2495"/>
              <a:ext cx="997" cy="1"/>
            </a:xfrm>
            <a:prstGeom prst="line">
              <a:avLst/>
            </a:prstGeom>
            <a:noFill/>
            <a:ln w="12600">
              <a:solidFill>
                <a:srgbClr val="000000"/>
              </a:solidFill>
              <a:miter lim="800000"/>
              <a:headEnd/>
              <a:tailEnd/>
            </a:ln>
            <a:effectLst/>
          </p:spPr>
          <p:txBody>
            <a:bodyPr/>
            <a:lstStyle/>
            <a:p>
              <a:endParaRPr lang="en-US"/>
            </a:p>
          </p:txBody>
        </p:sp>
        <p:sp>
          <p:nvSpPr>
            <p:cNvPr id="47173" name="Line 69"/>
            <p:cNvSpPr>
              <a:spLocks noChangeShapeType="1"/>
            </p:cNvSpPr>
            <p:nvPr/>
          </p:nvSpPr>
          <p:spPr bwMode="auto">
            <a:xfrm>
              <a:off x="4694" y="2667"/>
              <a:ext cx="997" cy="1"/>
            </a:xfrm>
            <a:prstGeom prst="line">
              <a:avLst/>
            </a:prstGeom>
            <a:noFill/>
            <a:ln w="28440">
              <a:solidFill>
                <a:srgbClr val="000000"/>
              </a:solidFill>
              <a:miter lim="800000"/>
              <a:headEnd/>
              <a:tailEnd/>
            </a:ln>
            <a:effectLst/>
          </p:spPr>
          <p:txBody>
            <a:bodyPr/>
            <a:lstStyle/>
            <a:p>
              <a:endParaRPr lang="en-US"/>
            </a:p>
          </p:txBody>
        </p:sp>
        <p:sp>
          <p:nvSpPr>
            <p:cNvPr id="47174" name="Line 70"/>
            <p:cNvSpPr>
              <a:spLocks noChangeShapeType="1"/>
            </p:cNvSpPr>
            <p:nvPr/>
          </p:nvSpPr>
          <p:spPr bwMode="auto">
            <a:xfrm>
              <a:off x="4694" y="1979"/>
              <a:ext cx="1" cy="688"/>
            </a:xfrm>
            <a:prstGeom prst="line">
              <a:avLst/>
            </a:prstGeom>
            <a:noFill/>
            <a:ln w="28440">
              <a:solidFill>
                <a:srgbClr val="000000"/>
              </a:solidFill>
              <a:miter lim="800000"/>
              <a:headEnd/>
              <a:tailEnd/>
            </a:ln>
            <a:effectLst/>
          </p:spPr>
          <p:txBody>
            <a:bodyPr/>
            <a:lstStyle/>
            <a:p>
              <a:endParaRPr lang="en-US"/>
            </a:p>
          </p:txBody>
        </p:sp>
        <p:sp>
          <p:nvSpPr>
            <p:cNvPr id="47175" name="Line 71"/>
            <p:cNvSpPr>
              <a:spLocks noChangeShapeType="1"/>
            </p:cNvSpPr>
            <p:nvPr/>
          </p:nvSpPr>
          <p:spPr bwMode="auto">
            <a:xfrm>
              <a:off x="5184" y="1979"/>
              <a:ext cx="1" cy="688"/>
            </a:xfrm>
            <a:prstGeom prst="line">
              <a:avLst/>
            </a:prstGeom>
            <a:noFill/>
            <a:ln w="12600">
              <a:solidFill>
                <a:srgbClr val="000000"/>
              </a:solidFill>
              <a:miter lim="800000"/>
              <a:headEnd/>
              <a:tailEnd/>
            </a:ln>
            <a:effectLst/>
          </p:spPr>
          <p:txBody>
            <a:bodyPr/>
            <a:lstStyle/>
            <a:p>
              <a:endParaRPr lang="en-US"/>
            </a:p>
          </p:txBody>
        </p:sp>
        <p:sp>
          <p:nvSpPr>
            <p:cNvPr id="47176" name="Line 72"/>
            <p:cNvSpPr>
              <a:spLocks noChangeShapeType="1"/>
            </p:cNvSpPr>
            <p:nvPr/>
          </p:nvSpPr>
          <p:spPr bwMode="auto">
            <a:xfrm>
              <a:off x="5691" y="1979"/>
              <a:ext cx="1" cy="688"/>
            </a:xfrm>
            <a:prstGeom prst="line">
              <a:avLst/>
            </a:prstGeom>
            <a:noFill/>
            <a:ln w="28440">
              <a:solidFill>
                <a:srgbClr val="000000"/>
              </a:solidFill>
              <a:miter lim="800000"/>
              <a:headEnd/>
              <a:tailEnd/>
            </a:ln>
            <a:effectLst/>
          </p:spPr>
          <p:txBody>
            <a:bodyPr/>
            <a:lstStyle/>
            <a:p>
              <a:endParaRPr lang="en-US"/>
            </a:p>
          </p:txBody>
        </p:sp>
      </p:grpSp>
      <p:sp>
        <p:nvSpPr>
          <p:cNvPr id="47177" name="Text Box 73"/>
          <p:cNvSpPr txBox="1">
            <a:spLocks noChangeArrowheads="1"/>
          </p:cNvSpPr>
          <p:nvPr/>
        </p:nvSpPr>
        <p:spPr bwMode="auto">
          <a:xfrm>
            <a:off x="6300788" y="5145088"/>
            <a:ext cx="719137" cy="231775"/>
          </a:xfrm>
          <a:prstGeom prst="rect">
            <a:avLst/>
          </a:prstGeom>
          <a:noFill/>
          <a:ln w="9525">
            <a:noFill/>
            <a:round/>
            <a:headEnd/>
            <a:tailEnd/>
          </a:ln>
          <a:effectLst/>
        </p:spPr>
        <p:txBody>
          <a:bodyPr lIns="90000" tIns="46800" rIns="90000" bIns="46800">
            <a:spAutoFit/>
          </a:bodyPr>
          <a:lstStyle/>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File2*</a:t>
            </a:r>
          </a:p>
        </p:txBody>
      </p:sp>
      <p:grpSp>
        <p:nvGrpSpPr>
          <p:cNvPr id="6" name="Group 74"/>
          <p:cNvGrpSpPr>
            <a:grpSpLocks/>
          </p:cNvGrpSpPr>
          <p:nvPr/>
        </p:nvGrpSpPr>
        <p:grpSpPr bwMode="auto">
          <a:xfrm>
            <a:off x="4573588" y="4508500"/>
            <a:ext cx="1455737" cy="1104900"/>
            <a:chOff x="2881" y="2840"/>
            <a:chExt cx="917" cy="696"/>
          </a:xfrm>
        </p:grpSpPr>
        <p:sp>
          <p:nvSpPr>
            <p:cNvPr id="47179" name="Rectangle 75"/>
            <p:cNvSpPr>
              <a:spLocks noChangeArrowheads="1"/>
            </p:cNvSpPr>
            <p:nvPr/>
          </p:nvSpPr>
          <p:spPr bwMode="auto">
            <a:xfrm>
              <a:off x="3332" y="3360"/>
              <a:ext cx="467"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80" name="Rectangle 76"/>
            <p:cNvSpPr>
              <a:spLocks noChangeArrowheads="1"/>
            </p:cNvSpPr>
            <p:nvPr/>
          </p:nvSpPr>
          <p:spPr bwMode="auto">
            <a:xfrm>
              <a:off x="2881" y="3360"/>
              <a:ext cx="451"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7181" name="Rectangle 77"/>
            <p:cNvSpPr>
              <a:spLocks noChangeArrowheads="1"/>
            </p:cNvSpPr>
            <p:nvPr/>
          </p:nvSpPr>
          <p:spPr bwMode="auto">
            <a:xfrm>
              <a:off x="3332" y="3188"/>
              <a:ext cx="46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7182" name="Rectangle 78"/>
            <p:cNvSpPr>
              <a:spLocks noChangeArrowheads="1"/>
            </p:cNvSpPr>
            <p:nvPr/>
          </p:nvSpPr>
          <p:spPr bwMode="auto">
            <a:xfrm>
              <a:off x="2881" y="3188"/>
              <a:ext cx="451"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File2*</a:t>
              </a:r>
            </a:p>
          </p:txBody>
        </p:sp>
        <p:sp>
          <p:nvSpPr>
            <p:cNvPr id="47183" name="Rectangle 79"/>
            <p:cNvSpPr>
              <a:spLocks noChangeArrowheads="1"/>
            </p:cNvSpPr>
            <p:nvPr/>
          </p:nvSpPr>
          <p:spPr bwMode="auto">
            <a:xfrm>
              <a:off x="3332" y="3012"/>
              <a:ext cx="467"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84" name="Rectangle 80"/>
            <p:cNvSpPr>
              <a:spLocks noChangeArrowheads="1"/>
            </p:cNvSpPr>
            <p:nvPr/>
          </p:nvSpPr>
          <p:spPr bwMode="auto">
            <a:xfrm>
              <a:off x="2881" y="3012"/>
              <a:ext cx="451"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7185" name="Rectangle 81"/>
            <p:cNvSpPr>
              <a:spLocks noChangeArrowheads="1"/>
            </p:cNvSpPr>
            <p:nvPr/>
          </p:nvSpPr>
          <p:spPr bwMode="auto">
            <a:xfrm>
              <a:off x="3332" y="2840"/>
              <a:ext cx="46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7186" name="Rectangle 82"/>
            <p:cNvSpPr>
              <a:spLocks noChangeArrowheads="1"/>
            </p:cNvSpPr>
            <p:nvPr/>
          </p:nvSpPr>
          <p:spPr bwMode="auto">
            <a:xfrm>
              <a:off x="2881" y="2840"/>
              <a:ext cx="451"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7187" name="Line 83"/>
            <p:cNvSpPr>
              <a:spLocks noChangeShapeType="1"/>
            </p:cNvSpPr>
            <p:nvPr/>
          </p:nvSpPr>
          <p:spPr bwMode="auto">
            <a:xfrm>
              <a:off x="2881" y="2840"/>
              <a:ext cx="918" cy="1"/>
            </a:xfrm>
            <a:prstGeom prst="line">
              <a:avLst/>
            </a:prstGeom>
            <a:noFill/>
            <a:ln w="28440">
              <a:solidFill>
                <a:srgbClr val="000000"/>
              </a:solidFill>
              <a:miter lim="800000"/>
              <a:headEnd/>
              <a:tailEnd/>
            </a:ln>
            <a:effectLst/>
          </p:spPr>
          <p:txBody>
            <a:bodyPr/>
            <a:lstStyle/>
            <a:p>
              <a:endParaRPr lang="en-US"/>
            </a:p>
          </p:txBody>
        </p:sp>
        <p:sp>
          <p:nvSpPr>
            <p:cNvPr id="47188" name="Line 84"/>
            <p:cNvSpPr>
              <a:spLocks noChangeShapeType="1"/>
            </p:cNvSpPr>
            <p:nvPr/>
          </p:nvSpPr>
          <p:spPr bwMode="auto">
            <a:xfrm>
              <a:off x="2881" y="3012"/>
              <a:ext cx="918" cy="1"/>
            </a:xfrm>
            <a:prstGeom prst="line">
              <a:avLst/>
            </a:prstGeom>
            <a:noFill/>
            <a:ln w="12600">
              <a:solidFill>
                <a:srgbClr val="000000"/>
              </a:solidFill>
              <a:miter lim="800000"/>
              <a:headEnd/>
              <a:tailEnd/>
            </a:ln>
            <a:effectLst/>
          </p:spPr>
          <p:txBody>
            <a:bodyPr/>
            <a:lstStyle/>
            <a:p>
              <a:endParaRPr lang="en-US"/>
            </a:p>
          </p:txBody>
        </p:sp>
        <p:sp>
          <p:nvSpPr>
            <p:cNvPr id="47189" name="Line 85"/>
            <p:cNvSpPr>
              <a:spLocks noChangeShapeType="1"/>
            </p:cNvSpPr>
            <p:nvPr/>
          </p:nvSpPr>
          <p:spPr bwMode="auto">
            <a:xfrm>
              <a:off x="2881" y="3188"/>
              <a:ext cx="918" cy="1"/>
            </a:xfrm>
            <a:prstGeom prst="line">
              <a:avLst/>
            </a:prstGeom>
            <a:noFill/>
            <a:ln w="12600">
              <a:solidFill>
                <a:srgbClr val="000000"/>
              </a:solidFill>
              <a:miter lim="800000"/>
              <a:headEnd/>
              <a:tailEnd/>
            </a:ln>
            <a:effectLst/>
          </p:spPr>
          <p:txBody>
            <a:bodyPr/>
            <a:lstStyle/>
            <a:p>
              <a:endParaRPr lang="en-US"/>
            </a:p>
          </p:txBody>
        </p:sp>
        <p:sp>
          <p:nvSpPr>
            <p:cNvPr id="47190" name="Line 86"/>
            <p:cNvSpPr>
              <a:spLocks noChangeShapeType="1"/>
            </p:cNvSpPr>
            <p:nvPr/>
          </p:nvSpPr>
          <p:spPr bwMode="auto">
            <a:xfrm>
              <a:off x="2881" y="3360"/>
              <a:ext cx="918" cy="1"/>
            </a:xfrm>
            <a:prstGeom prst="line">
              <a:avLst/>
            </a:prstGeom>
            <a:noFill/>
            <a:ln w="12600">
              <a:solidFill>
                <a:srgbClr val="000000"/>
              </a:solidFill>
              <a:miter lim="800000"/>
              <a:headEnd/>
              <a:tailEnd/>
            </a:ln>
            <a:effectLst/>
          </p:spPr>
          <p:txBody>
            <a:bodyPr/>
            <a:lstStyle/>
            <a:p>
              <a:endParaRPr lang="en-US"/>
            </a:p>
          </p:txBody>
        </p:sp>
        <p:sp>
          <p:nvSpPr>
            <p:cNvPr id="47191" name="Line 87"/>
            <p:cNvSpPr>
              <a:spLocks noChangeShapeType="1"/>
            </p:cNvSpPr>
            <p:nvPr/>
          </p:nvSpPr>
          <p:spPr bwMode="auto">
            <a:xfrm>
              <a:off x="2881" y="3537"/>
              <a:ext cx="918" cy="1"/>
            </a:xfrm>
            <a:prstGeom prst="line">
              <a:avLst/>
            </a:prstGeom>
            <a:noFill/>
            <a:ln w="28440">
              <a:solidFill>
                <a:srgbClr val="000000"/>
              </a:solidFill>
              <a:miter lim="800000"/>
              <a:headEnd/>
              <a:tailEnd/>
            </a:ln>
            <a:effectLst/>
          </p:spPr>
          <p:txBody>
            <a:bodyPr/>
            <a:lstStyle/>
            <a:p>
              <a:endParaRPr lang="en-US"/>
            </a:p>
          </p:txBody>
        </p:sp>
        <p:sp>
          <p:nvSpPr>
            <p:cNvPr id="47192" name="Line 88"/>
            <p:cNvSpPr>
              <a:spLocks noChangeShapeType="1"/>
            </p:cNvSpPr>
            <p:nvPr/>
          </p:nvSpPr>
          <p:spPr bwMode="auto">
            <a:xfrm>
              <a:off x="2881" y="2840"/>
              <a:ext cx="1" cy="697"/>
            </a:xfrm>
            <a:prstGeom prst="line">
              <a:avLst/>
            </a:prstGeom>
            <a:noFill/>
            <a:ln w="28440">
              <a:solidFill>
                <a:srgbClr val="000000"/>
              </a:solidFill>
              <a:miter lim="800000"/>
              <a:headEnd/>
              <a:tailEnd/>
            </a:ln>
            <a:effectLst/>
          </p:spPr>
          <p:txBody>
            <a:bodyPr/>
            <a:lstStyle/>
            <a:p>
              <a:endParaRPr lang="en-US"/>
            </a:p>
          </p:txBody>
        </p:sp>
        <p:sp>
          <p:nvSpPr>
            <p:cNvPr id="47193" name="Line 89"/>
            <p:cNvSpPr>
              <a:spLocks noChangeShapeType="1"/>
            </p:cNvSpPr>
            <p:nvPr/>
          </p:nvSpPr>
          <p:spPr bwMode="auto">
            <a:xfrm>
              <a:off x="3332" y="2840"/>
              <a:ext cx="1" cy="697"/>
            </a:xfrm>
            <a:prstGeom prst="line">
              <a:avLst/>
            </a:prstGeom>
            <a:noFill/>
            <a:ln w="12600">
              <a:solidFill>
                <a:srgbClr val="000000"/>
              </a:solidFill>
              <a:miter lim="800000"/>
              <a:headEnd/>
              <a:tailEnd/>
            </a:ln>
            <a:effectLst/>
          </p:spPr>
          <p:txBody>
            <a:bodyPr/>
            <a:lstStyle/>
            <a:p>
              <a:endParaRPr lang="en-US"/>
            </a:p>
          </p:txBody>
        </p:sp>
        <p:sp>
          <p:nvSpPr>
            <p:cNvPr id="47194" name="Line 90"/>
            <p:cNvSpPr>
              <a:spLocks noChangeShapeType="1"/>
            </p:cNvSpPr>
            <p:nvPr/>
          </p:nvSpPr>
          <p:spPr bwMode="auto">
            <a:xfrm>
              <a:off x="3799" y="2840"/>
              <a:ext cx="1" cy="697"/>
            </a:xfrm>
            <a:prstGeom prst="line">
              <a:avLst/>
            </a:prstGeom>
            <a:noFill/>
            <a:ln w="28440">
              <a:solidFill>
                <a:srgbClr val="000000"/>
              </a:solidFill>
              <a:miter lim="800000"/>
              <a:headEnd/>
              <a:tailEnd/>
            </a:ln>
            <a:effectLst/>
          </p:spPr>
          <p:txBody>
            <a:bodyPr/>
            <a:lstStyle/>
            <a:p>
              <a:endParaRPr lang="en-US"/>
            </a:p>
          </p:txBody>
        </p:sp>
      </p:grpSp>
      <p:grpSp>
        <p:nvGrpSpPr>
          <p:cNvPr id="7" name="Group 91"/>
          <p:cNvGrpSpPr>
            <a:grpSpLocks/>
          </p:cNvGrpSpPr>
          <p:nvPr/>
        </p:nvGrpSpPr>
        <p:grpSpPr bwMode="auto">
          <a:xfrm>
            <a:off x="7453313" y="4529138"/>
            <a:ext cx="1581150" cy="1090612"/>
            <a:chOff x="4695" y="2853"/>
            <a:chExt cx="996" cy="687"/>
          </a:xfrm>
        </p:grpSpPr>
        <p:sp>
          <p:nvSpPr>
            <p:cNvPr id="47196" name="Rectangle 92"/>
            <p:cNvSpPr>
              <a:spLocks noChangeArrowheads="1"/>
            </p:cNvSpPr>
            <p:nvPr/>
          </p:nvSpPr>
          <p:spPr bwMode="auto">
            <a:xfrm>
              <a:off x="5185" y="3369"/>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197" name="Rectangle 93"/>
            <p:cNvSpPr>
              <a:spLocks noChangeArrowheads="1"/>
            </p:cNvSpPr>
            <p:nvPr/>
          </p:nvSpPr>
          <p:spPr bwMode="auto">
            <a:xfrm>
              <a:off x="4695" y="3369"/>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7198" name="Rectangle 94"/>
            <p:cNvSpPr>
              <a:spLocks noChangeArrowheads="1"/>
            </p:cNvSpPr>
            <p:nvPr/>
          </p:nvSpPr>
          <p:spPr bwMode="auto">
            <a:xfrm>
              <a:off x="5185" y="3197"/>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7199" name="Rectangle 95"/>
            <p:cNvSpPr>
              <a:spLocks noChangeArrowheads="1"/>
            </p:cNvSpPr>
            <p:nvPr/>
          </p:nvSpPr>
          <p:spPr bwMode="auto">
            <a:xfrm>
              <a:off x="4695" y="3197"/>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File2*</a:t>
              </a:r>
            </a:p>
          </p:txBody>
        </p:sp>
        <p:sp>
          <p:nvSpPr>
            <p:cNvPr id="47200" name="Rectangle 96"/>
            <p:cNvSpPr>
              <a:spLocks noChangeArrowheads="1"/>
            </p:cNvSpPr>
            <p:nvPr/>
          </p:nvSpPr>
          <p:spPr bwMode="auto">
            <a:xfrm>
              <a:off x="5185" y="3025"/>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7201" name="Rectangle 97"/>
            <p:cNvSpPr>
              <a:spLocks noChangeArrowheads="1"/>
            </p:cNvSpPr>
            <p:nvPr/>
          </p:nvSpPr>
          <p:spPr bwMode="auto">
            <a:xfrm>
              <a:off x="4695" y="3025"/>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7202" name="Rectangle 98"/>
            <p:cNvSpPr>
              <a:spLocks noChangeArrowheads="1"/>
            </p:cNvSpPr>
            <p:nvPr/>
          </p:nvSpPr>
          <p:spPr bwMode="auto">
            <a:xfrm>
              <a:off x="5185" y="2853"/>
              <a:ext cx="50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7203" name="Rectangle 99"/>
            <p:cNvSpPr>
              <a:spLocks noChangeArrowheads="1"/>
            </p:cNvSpPr>
            <p:nvPr/>
          </p:nvSpPr>
          <p:spPr bwMode="auto">
            <a:xfrm>
              <a:off x="4695" y="2853"/>
              <a:ext cx="490"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7204" name="Line 100"/>
            <p:cNvSpPr>
              <a:spLocks noChangeShapeType="1"/>
            </p:cNvSpPr>
            <p:nvPr/>
          </p:nvSpPr>
          <p:spPr bwMode="auto">
            <a:xfrm>
              <a:off x="4695" y="2853"/>
              <a:ext cx="997" cy="1"/>
            </a:xfrm>
            <a:prstGeom prst="line">
              <a:avLst/>
            </a:prstGeom>
            <a:noFill/>
            <a:ln w="28440">
              <a:solidFill>
                <a:srgbClr val="000000"/>
              </a:solidFill>
              <a:miter lim="800000"/>
              <a:headEnd/>
              <a:tailEnd/>
            </a:ln>
            <a:effectLst/>
          </p:spPr>
          <p:txBody>
            <a:bodyPr/>
            <a:lstStyle/>
            <a:p>
              <a:endParaRPr lang="en-US"/>
            </a:p>
          </p:txBody>
        </p:sp>
        <p:sp>
          <p:nvSpPr>
            <p:cNvPr id="47205" name="Line 101"/>
            <p:cNvSpPr>
              <a:spLocks noChangeShapeType="1"/>
            </p:cNvSpPr>
            <p:nvPr/>
          </p:nvSpPr>
          <p:spPr bwMode="auto">
            <a:xfrm>
              <a:off x="4695" y="3025"/>
              <a:ext cx="997" cy="1"/>
            </a:xfrm>
            <a:prstGeom prst="line">
              <a:avLst/>
            </a:prstGeom>
            <a:noFill/>
            <a:ln w="12600">
              <a:solidFill>
                <a:srgbClr val="000000"/>
              </a:solidFill>
              <a:miter lim="800000"/>
              <a:headEnd/>
              <a:tailEnd/>
            </a:ln>
            <a:effectLst/>
          </p:spPr>
          <p:txBody>
            <a:bodyPr/>
            <a:lstStyle/>
            <a:p>
              <a:endParaRPr lang="en-US"/>
            </a:p>
          </p:txBody>
        </p:sp>
        <p:sp>
          <p:nvSpPr>
            <p:cNvPr id="47206" name="Line 102"/>
            <p:cNvSpPr>
              <a:spLocks noChangeShapeType="1"/>
            </p:cNvSpPr>
            <p:nvPr/>
          </p:nvSpPr>
          <p:spPr bwMode="auto">
            <a:xfrm>
              <a:off x="4695" y="3197"/>
              <a:ext cx="997" cy="1"/>
            </a:xfrm>
            <a:prstGeom prst="line">
              <a:avLst/>
            </a:prstGeom>
            <a:noFill/>
            <a:ln w="12600">
              <a:solidFill>
                <a:srgbClr val="000000"/>
              </a:solidFill>
              <a:miter lim="800000"/>
              <a:headEnd/>
              <a:tailEnd/>
            </a:ln>
            <a:effectLst/>
          </p:spPr>
          <p:txBody>
            <a:bodyPr/>
            <a:lstStyle/>
            <a:p>
              <a:endParaRPr lang="en-US"/>
            </a:p>
          </p:txBody>
        </p:sp>
        <p:sp>
          <p:nvSpPr>
            <p:cNvPr id="47207" name="Line 103"/>
            <p:cNvSpPr>
              <a:spLocks noChangeShapeType="1"/>
            </p:cNvSpPr>
            <p:nvPr/>
          </p:nvSpPr>
          <p:spPr bwMode="auto">
            <a:xfrm>
              <a:off x="4695" y="3369"/>
              <a:ext cx="997" cy="1"/>
            </a:xfrm>
            <a:prstGeom prst="line">
              <a:avLst/>
            </a:prstGeom>
            <a:noFill/>
            <a:ln w="12600">
              <a:solidFill>
                <a:srgbClr val="000000"/>
              </a:solidFill>
              <a:miter lim="800000"/>
              <a:headEnd/>
              <a:tailEnd/>
            </a:ln>
            <a:effectLst/>
          </p:spPr>
          <p:txBody>
            <a:bodyPr/>
            <a:lstStyle/>
            <a:p>
              <a:endParaRPr lang="en-US"/>
            </a:p>
          </p:txBody>
        </p:sp>
        <p:sp>
          <p:nvSpPr>
            <p:cNvPr id="47208" name="Line 104"/>
            <p:cNvSpPr>
              <a:spLocks noChangeShapeType="1"/>
            </p:cNvSpPr>
            <p:nvPr/>
          </p:nvSpPr>
          <p:spPr bwMode="auto">
            <a:xfrm>
              <a:off x="4695" y="3541"/>
              <a:ext cx="997" cy="1"/>
            </a:xfrm>
            <a:prstGeom prst="line">
              <a:avLst/>
            </a:prstGeom>
            <a:noFill/>
            <a:ln w="28440">
              <a:solidFill>
                <a:srgbClr val="000000"/>
              </a:solidFill>
              <a:miter lim="800000"/>
              <a:headEnd/>
              <a:tailEnd/>
            </a:ln>
            <a:effectLst/>
          </p:spPr>
          <p:txBody>
            <a:bodyPr/>
            <a:lstStyle/>
            <a:p>
              <a:endParaRPr lang="en-US"/>
            </a:p>
          </p:txBody>
        </p:sp>
        <p:sp>
          <p:nvSpPr>
            <p:cNvPr id="47209" name="Line 105"/>
            <p:cNvSpPr>
              <a:spLocks noChangeShapeType="1"/>
            </p:cNvSpPr>
            <p:nvPr/>
          </p:nvSpPr>
          <p:spPr bwMode="auto">
            <a:xfrm>
              <a:off x="4695" y="2853"/>
              <a:ext cx="1" cy="688"/>
            </a:xfrm>
            <a:prstGeom prst="line">
              <a:avLst/>
            </a:prstGeom>
            <a:noFill/>
            <a:ln w="28440">
              <a:solidFill>
                <a:srgbClr val="000000"/>
              </a:solidFill>
              <a:miter lim="800000"/>
              <a:headEnd/>
              <a:tailEnd/>
            </a:ln>
            <a:effectLst/>
          </p:spPr>
          <p:txBody>
            <a:bodyPr/>
            <a:lstStyle/>
            <a:p>
              <a:endParaRPr lang="en-US"/>
            </a:p>
          </p:txBody>
        </p:sp>
        <p:sp>
          <p:nvSpPr>
            <p:cNvPr id="47210" name="Line 106"/>
            <p:cNvSpPr>
              <a:spLocks noChangeShapeType="1"/>
            </p:cNvSpPr>
            <p:nvPr/>
          </p:nvSpPr>
          <p:spPr bwMode="auto">
            <a:xfrm>
              <a:off x="5185" y="2853"/>
              <a:ext cx="1" cy="688"/>
            </a:xfrm>
            <a:prstGeom prst="line">
              <a:avLst/>
            </a:prstGeom>
            <a:noFill/>
            <a:ln w="12600">
              <a:solidFill>
                <a:srgbClr val="000000"/>
              </a:solidFill>
              <a:miter lim="800000"/>
              <a:headEnd/>
              <a:tailEnd/>
            </a:ln>
            <a:effectLst/>
          </p:spPr>
          <p:txBody>
            <a:bodyPr/>
            <a:lstStyle/>
            <a:p>
              <a:endParaRPr lang="en-US"/>
            </a:p>
          </p:txBody>
        </p:sp>
        <p:sp>
          <p:nvSpPr>
            <p:cNvPr id="47211" name="Line 107"/>
            <p:cNvSpPr>
              <a:spLocks noChangeShapeType="1"/>
            </p:cNvSpPr>
            <p:nvPr/>
          </p:nvSpPr>
          <p:spPr bwMode="auto">
            <a:xfrm>
              <a:off x="5692" y="2853"/>
              <a:ext cx="1" cy="688"/>
            </a:xfrm>
            <a:prstGeom prst="line">
              <a:avLst/>
            </a:prstGeom>
            <a:noFill/>
            <a:ln w="28440">
              <a:solidFill>
                <a:srgbClr val="000000"/>
              </a:solidFill>
              <a:miter lim="800000"/>
              <a:headEnd/>
              <a:tailEnd/>
            </a:ln>
            <a:effectLst/>
          </p:spPr>
          <p:txBody>
            <a:bodyPr/>
            <a:lstStyle/>
            <a:p>
              <a:endParaRPr lang="en-US"/>
            </a:p>
          </p:txBody>
        </p:sp>
      </p:grpSp>
      <p:sp>
        <p:nvSpPr>
          <p:cNvPr id="47212" name="AutoShape 108"/>
          <p:cNvSpPr>
            <a:spLocks noChangeArrowheads="1"/>
          </p:cNvSpPr>
          <p:nvPr/>
        </p:nvSpPr>
        <p:spPr bwMode="auto">
          <a:xfrm>
            <a:off x="6524625" y="1439863"/>
            <a:ext cx="776288" cy="306387"/>
          </a:xfrm>
          <a:prstGeom prst="can">
            <a:avLst>
              <a:gd name="adj" fmla="val 25000"/>
            </a:avLst>
          </a:prstGeom>
          <a:solidFill>
            <a:srgbClr val="BBE0E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35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Backup</a:t>
            </a:r>
          </a:p>
        </p:txBody>
      </p:sp>
      <p:sp>
        <p:nvSpPr>
          <p:cNvPr id="47213" name="AutoShape 109"/>
          <p:cNvSpPr>
            <a:spLocks noChangeArrowheads="1"/>
          </p:cNvSpPr>
          <p:nvPr/>
        </p:nvSpPr>
        <p:spPr bwMode="auto">
          <a:xfrm>
            <a:off x="6527800" y="3046413"/>
            <a:ext cx="776288" cy="306387"/>
          </a:xfrm>
          <a:prstGeom prst="can">
            <a:avLst>
              <a:gd name="adj" fmla="val 25000"/>
            </a:avLst>
          </a:prstGeom>
          <a:solidFill>
            <a:srgbClr val="BBE0E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35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Backup</a:t>
            </a:r>
          </a:p>
        </p:txBody>
      </p:sp>
      <p:sp>
        <p:nvSpPr>
          <p:cNvPr id="47214" name="AutoShape 110"/>
          <p:cNvSpPr>
            <a:spLocks noChangeArrowheads="1"/>
          </p:cNvSpPr>
          <p:nvPr/>
        </p:nvSpPr>
        <p:spPr bwMode="auto">
          <a:xfrm>
            <a:off x="6527800" y="4486275"/>
            <a:ext cx="776288" cy="306388"/>
          </a:xfrm>
          <a:prstGeom prst="can">
            <a:avLst>
              <a:gd name="adj" fmla="val 25000"/>
            </a:avLst>
          </a:prstGeom>
          <a:solidFill>
            <a:srgbClr val="BBE0E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35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Backup</a:t>
            </a:r>
          </a:p>
        </p:txBody>
      </p:sp>
      <p:cxnSp>
        <p:nvCxnSpPr>
          <p:cNvPr id="47215" name="AutoShape 111"/>
          <p:cNvCxnSpPr>
            <a:cxnSpLocks noChangeShapeType="1"/>
            <a:stCxn id="47111" idx="3"/>
            <a:endCxn id="47212" idx="3"/>
          </p:cNvCxnSpPr>
          <p:nvPr/>
        </p:nvCxnSpPr>
        <p:spPr bwMode="auto">
          <a:xfrm flipV="1">
            <a:off x="6029325" y="1835150"/>
            <a:ext cx="884238" cy="398463"/>
          </a:xfrm>
          <a:prstGeom prst="curvedConnector3">
            <a:avLst>
              <a:gd name="adj1" fmla="val 50000"/>
            </a:avLst>
          </a:prstGeom>
          <a:noFill/>
          <a:ln w="25560">
            <a:solidFill>
              <a:srgbClr val="000000"/>
            </a:solidFill>
            <a:miter lim="800000"/>
            <a:headEnd/>
            <a:tailEnd type="triangle" w="med" len="med"/>
          </a:ln>
          <a:effectLst/>
        </p:spPr>
      </p:cxnSp>
      <p:cxnSp>
        <p:nvCxnSpPr>
          <p:cNvPr id="47216" name="AutoShape 112"/>
          <p:cNvCxnSpPr>
            <a:cxnSpLocks noChangeShapeType="1"/>
            <a:stCxn id="47146" idx="3"/>
            <a:endCxn id="47213" idx="3"/>
          </p:cNvCxnSpPr>
          <p:nvPr/>
        </p:nvCxnSpPr>
        <p:spPr bwMode="auto">
          <a:xfrm flipV="1">
            <a:off x="6029325" y="3441700"/>
            <a:ext cx="887413" cy="385763"/>
          </a:xfrm>
          <a:prstGeom prst="curvedConnector3">
            <a:avLst>
              <a:gd name="adj1" fmla="val 50000"/>
            </a:avLst>
          </a:prstGeom>
          <a:noFill/>
          <a:ln w="25560">
            <a:solidFill>
              <a:srgbClr val="000000"/>
            </a:solidFill>
            <a:miter lim="800000"/>
            <a:headEnd/>
            <a:tailEnd type="triangle" w="med" len="med"/>
          </a:ln>
          <a:effectLst/>
        </p:spPr>
      </p:cxnSp>
      <p:cxnSp>
        <p:nvCxnSpPr>
          <p:cNvPr id="47217" name="AutoShape 113"/>
          <p:cNvCxnSpPr>
            <a:cxnSpLocks noChangeShapeType="1"/>
            <a:stCxn id="47181" idx="3"/>
            <a:endCxn id="47214" idx="3"/>
          </p:cNvCxnSpPr>
          <p:nvPr/>
        </p:nvCxnSpPr>
        <p:spPr bwMode="auto">
          <a:xfrm flipV="1">
            <a:off x="6030913" y="4881563"/>
            <a:ext cx="885825" cy="315912"/>
          </a:xfrm>
          <a:prstGeom prst="curvedConnector3">
            <a:avLst>
              <a:gd name="adj1" fmla="val 50000"/>
            </a:avLst>
          </a:prstGeom>
          <a:noFill/>
          <a:ln w="25560">
            <a:solidFill>
              <a:srgbClr val="000000"/>
            </a:solidFill>
            <a:miter lim="800000"/>
            <a:headEnd/>
            <a:tailEnd type="triangle" w="med" len="med"/>
          </a:ln>
          <a:effectLst/>
        </p:spPr>
      </p:cxnSp>
      <p:pic>
        <p:nvPicPr>
          <p:cNvPr id="47218" name="Picture 114"/>
          <p:cNvPicPr>
            <a:picLocks noChangeAspect="1" noChangeArrowheads="1"/>
          </p:cNvPicPr>
          <p:nvPr/>
        </p:nvPicPr>
        <p:blipFill>
          <a:blip r:embed="rId3" cstate="print"/>
          <a:srcRect/>
          <a:stretch>
            <a:fillRect/>
          </a:stretch>
        </p:blipFill>
        <p:spPr bwMode="auto">
          <a:xfrm>
            <a:off x="8243888" y="188913"/>
            <a:ext cx="798512" cy="798512"/>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lide Number Placeholder 5"/>
          <p:cNvSpPr>
            <a:spLocks noGrp="1"/>
          </p:cNvSpPr>
          <p:nvPr>
            <p:ph type="sldNum" idx="11"/>
          </p:nvPr>
        </p:nvSpPr>
        <p:spPr/>
        <p:txBody>
          <a:bodyPr/>
          <a:lstStyle/>
          <a:p>
            <a:fld id="{BA67A4BA-5687-45AA-A81C-FAF12132D20D}" type="slidenum">
              <a:rPr lang="en-US"/>
              <a:pPr/>
              <a:t>41</a:t>
            </a:fld>
            <a:endParaRPr lang="en-US"/>
          </a:p>
        </p:txBody>
      </p:sp>
      <p:sp>
        <p:nvSpPr>
          <p:cNvPr id="48129" name="Rectangle 1"/>
          <p:cNvSpPr>
            <a:spLocks noGrp="1" noChangeArrowheads="1"/>
          </p:cNvSpPr>
          <p:nvPr>
            <p:ph type="title" idx="4294967295"/>
          </p:nvPr>
        </p:nvSpPr>
        <p:spPr>
          <a:xfrm>
            <a:off x="431800" y="0"/>
            <a:ext cx="8712200" cy="1268413"/>
          </a:xfrm>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Backups and Offsite Storage</a:t>
            </a:r>
          </a:p>
        </p:txBody>
      </p:sp>
      <p:sp>
        <p:nvSpPr>
          <p:cNvPr id="48130" name="Rectangle 2"/>
          <p:cNvSpPr>
            <a:spLocks noGrp="1" noChangeArrowheads="1"/>
          </p:cNvSpPr>
          <p:nvPr>
            <p:ph type="body" idx="4294967295"/>
          </p:nvPr>
        </p:nvSpPr>
        <p:spPr>
          <a:xfrm>
            <a:off x="457200" y="3068638"/>
            <a:ext cx="8291513" cy="2905125"/>
          </a:xfrm>
          <a:ln/>
        </p:spPr>
        <p:txBody>
          <a:bodyPr lIns="90000" tIns="46800" rIns="90000" bIns="46800"/>
          <a:lstStyle/>
          <a:p>
            <a:pPr marL="0" indent="0">
              <a:spcBef>
                <a:spcPts val="5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000"/>
              <a:t>Time required to restore</a:t>
            </a:r>
          </a:p>
          <a:p>
            <a:pPr marL="0" indent="0">
              <a:spcBef>
                <a:spcPts val="5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000"/>
              <a:t>Differential and full:</a:t>
            </a:r>
          </a:p>
          <a:p>
            <a:pPr lvl="1">
              <a:spcBef>
                <a:spcPts val="45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1800"/>
              <a:t>Backup:  takes longer to do a differential backup than incremental</a:t>
            </a:r>
          </a:p>
          <a:p>
            <a:pPr lvl="1">
              <a:spcBef>
                <a:spcPts val="45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1800"/>
              <a:t>Restore:  only restore 2 backups, last full + last differential</a:t>
            </a:r>
          </a:p>
          <a:p>
            <a:pPr marL="0" indent="0">
              <a:spcBef>
                <a:spcPts val="5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000"/>
              <a:t>Incremental and full:</a:t>
            </a:r>
          </a:p>
          <a:p>
            <a:pPr lvl="1">
              <a:spcBef>
                <a:spcPts val="45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1800"/>
              <a:t>Backup:  quicker to do an incremental backup than a differential</a:t>
            </a:r>
          </a:p>
          <a:p>
            <a:pPr lvl="1">
              <a:spcBef>
                <a:spcPts val="45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1800"/>
              <a:t>Restore:  must restore last full backup, + all incremental backups</a:t>
            </a:r>
          </a:p>
          <a:p>
            <a:pPr lvl="1">
              <a:spcBef>
                <a:spcPts val="450"/>
              </a:spcBef>
              <a:buFont typeface="Arial" charset="0"/>
              <a:buNone/>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endParaRPr lang="en-CA" sz="1800"/>
          </a:p>
        </p:txBody>
      </p:sp>
      <p:sp>
        <p:nvSpPr>
          <p:cNvPr id="48131" name="Text Box 3"/>
          <p:cNvSpPr txBox="1">
            <a:spLocks noChangeArrowheads="1"/>
          </p:cNvSpPr>
          <p:nvPr/>
        </p:nvSpPr>
        <p:spPr bwMode="auto">
          <a:xfrm>
            <a:off x="5005388" y="2130425"/>
            <a:ext cx="719137" cy="231775"/>
          </a:xfrm>
          <a:prstGeom prst="rect">
            <a:avLst/>
          </a:prstGeom>
          <a:noFill/>
          <a:ln w="9525">
            <a:noFill/>
            <a:round/>
            <a:headEnd/>
            <a:tailEnd/>
          </a:ln>
          <a:effectLst/>
        </p:spPr>
        <p:txBody>
          <a:bodyPr lIns="90000" tIns="46800" rIns="90000" bIns="46800">
            <a:spAutoFit/>
          </a:bodyPr>
          <a:lstStyle/>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File2*</a:t>
            </a:r>
          </a:p>
        </p:txBody>
      </p:sp>
      <p:grpSp>
        <p:nvGrpSpPr>
          <p:cNvPr id="2" name="Group 4"/>
          <p:cNvGrpSpPr>
            <a:grpSpLocks/>
          </p:cNvGrpSpPr>
          <p:nvPr/>
        </p:nvGrpSpPr>
        <p:grpSpPr bwMode="auto">
          <a:xfrm>
            <a:off x="3278188" y="1493838"/>
            <a:ext cx="1455737" cy="1104900"/>
            <a:chOff x="2065" y="941"/>
            <a:chExt cx="917" cy="696"/>
          </a:xfrm>
        </p:grpSpPr>
        <p:sp>
          <p:nvSpPr>
            <p:cNvPr id="48133" name="Rectangle 5"/>
            <p:cNvSpPr>
              <a:spLocks noChangeArrowheads="1"/>
            </p:cNvSpPr>
            <p:nvPr/>
          </p:nvSpPr>
          <p:spPr bwMode="auto">
            <a:xfrm>
              <a:off x="2516" y="1461"/>
              <a:ext cx="467"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8134" name="Rectangle 6"/>
            <p:cNvSpPr>
              <a:spLocks noChangeArrowheads="1"/>
            </p:cNvSpPr>
            <p:nvPr/>
          </p:nvSpPr>
          <p:spPr bwMode="auto">
            <a:xfrm>
              <a:off x="2065" y="1461"/>
              <a:ext cx="451" cy="177"/>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8135" name="Rectangle 7"/>
            <p:cNvSpPr>
              <a:spLocks noChangeArrowheads="1"/>
            </p:cNvSpPr>
            <p:nvPr/>
          </p:nvSpPr>
          <p:spPr bwMode="auto">
            <a:xfrm>
              <a:off x="2516" y="1289"/>
              <a:ext cx="46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8136" name="Rectangle 8"/>
            <p:cNvSpPr>
              <a:spLocks noChangeArrowheads="1"/>
            </p:cNvSpPr>
            <p:nvPr/>
          </p:nvSpPr>
          <p:spPr bwMode="auto">
            <a:xfrm>
              <a:off x="2065" y="1289"/>
              <a:ext cx="451"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File2*</a:t>
              </a:r>
            </a:p>
          </p:txBody>
        </p:sp>
        <p:sp>
          <p:nvSpPr>
            <p:cNvPr id="48137" name="Rectangle 9"/>
            <p:cNvSpPr>
              <a:spLocks noChangeArrowheads="1"/>
            </p:cNvSpPr>
            <p:nvPr/>
          </p:nvSpPr>
          <p:spPr bwMode="auto">
            <a:xfrm>
              <a:off x="2516" y="1113"/>
              <a:ext cx="467"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8138" name="Rectangle 10"/>
            <p:cNvSpPr>
              <a:spLocks noChangeArrowheads="1"/>
            </p:cNvSpPr>
            <p:nvPr/>
          </p:nvSpPr>
          <p:spPr bwMode="auto">
            <a:xfrm>
              <a:off x="2065" y="1113"/>
              <a:ext cx="451" cy="176"/>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8139" name="Rectangle 11"/>
            <p:cNvSpPr>
              <a:spLocks noChangeArrowheads="1"/>
            </p:cNvSpPr>
            <p:nvPr/>
          </p:nvSpPr>
          <p:spPr bwMode="auto">
            <a:xfrm>
              <a:off x="2516" y="941"/>
              <a:ext cx="46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8140" name="Rectangle 12"/>
            <p:cNvSpPr>
              <a:spLocks noChangeArrowheads="1"/>
            </p:cNvSpPr>
            <p:nvPr/>
          </p:nvSpPr>
          <p:spPr bwMode="auto">
            <a:xfrm>
              <a:off x="2065" y="941"/>
              <a:ext cx="451"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8141" name="Line 13"/>
            <p:cNvSpPr>
              <a:spLocks noChangeShapeType="1"/>
            </p:cNvSpPr>
            <p:nvPr/>
          </p:nvSpPr>
          <p:spPr bwMode="auto">
            <a:xfrm>
              <a:off x="2065" y="941"/>
              <a:ext cx="918" cy="1"/>
            </a:xfrm>
            <a:prstGeom prst="line">
              <a:avLst/>
            </a:prstGeom>
            <a:noFill/>
            <a:ln w="28440">
              <a:solidFill>
                <a:srgbClr val="000000"/>
              </a:solidFill>
              <a:miter lim="800000"/>
              <a:headEnd/>
              <a:tailEnd/>
            </a:ln>
            <a:effectLst/>
          </p:spPr>
          <p:txBody>
            <a:bodyPr/>
            <a:lstStyle/>
            <a:p>
              <a:endParaRPr lang="en-US"/>
            </a:p>
          </p:txBody>
        </p:sp>
        <p:sp>
          <p:nvSpPr>
            <p:cNvPr id="48142" name="Line 14"/>
            <p:cNvSpPr>
              <a:spLocks noChangeShapeType="1"/>
            </p:cNvSpPr>
            <p:nvPr/>
          </p:nvSpPr>
          <p:spPr bwMode="auto">
            <a:xfrm>
              <a:off x="2065" y="1113"/>
              <a:ext cx="918" cy="1"/>
            </a:xfrm>
            <a:prstGeom prst="line">
              <a:avLst/>
            </a:prstGeom>
            <a:noFill/>
            <a:ln w="12600">
              <a:solidFill>
                <a:srgbClr val="000000"/>
              </a:solidFill>
              <a:miter lim="800000"/>
              <a:headEnd/>
              <a:tailEnd/>
            </a:ln>
            <a:effectLst/>
          </p:spPr>
          <p:txBody>
            <a:bodyPr/>
            <a:lstStyle/>
            <a:p>
              <a:endParaRPr lang="en-US"/>
            </a:p>
          </p:txBody>
        </p:sp>
        <p:sp>
          <p:nvSpPr>
            <p:cNvPr id="48143" name="Line 15"/>
            <p:cNvSpPr>
              <a:spLocks noChangeShapeType="1"/>
            </p:cNvSpPr>
            <p:nvPr/>
          </p:nvSpPr>
          <p:spPr bwMode="auto">
            <a:xfrm>
              <a:off x="2065" y="1289"/>
              <a:ext cx="918" cy="1"/>
            </a:xfrm>
            <a:prstGeom prst="line">
              <a:avLst/>
            </a:prstGeom>
            <a:noFill/>
            <a:ln w="12600">
              <a:solidFill>
                <a:srgbClr val="000000"/>
              </a:solidFill>
              <a:miter lim="800000"/>
              <a:headEnd/>
              <a:tailEnd/>
            </a:ln>
            <a:effectLst/>
          </p:spPr>
          <p:txBody>
            <a:bodyPr/>
            <a:lstStyle/>
            <a:p>
              <a:endParaRPr lang="en-US"/>
            </a:p>
          </p:txBody>
        </p:sp>
        <p:sp>
          <p:nvSpPr>
            <p:cNvPr id="48144" name="Line 16"/>
            <p:cNvSpPr>
              <a:spLocks noChangeShapeType="1"/>
            </p:cNvSpPr>
            <p:nvPr/>
          </p:nvSpPr>
          <p:spPr bwMode="auto">
            <a:xfrm>
              <a:off x="2065" y="1461"/>
              <a:ext cx="918" cy="1"/>
            </a:xfrm>
            <a:prstGeom prst="line">
              <a:avLst/>
            </a:prstGeom>
            <a:noFill/>
            <a:ln w="12600">
              <a:solidFill>
                <a:srgbClr val="000000"/>
              </a:solidFill>
              <a:miter lim="800000"/>
              <a:headEnd/>
              <a:tailEnd/>
            </a:ln>
            <a:effectLst/>
          </p:spPr>
          <p:txBody>
            <a:bodyPr/>
            <a:lstStyle/>
            <a:p>
              <a:endParaRPr lang="en-US"/>
            </a:p>
          </p:txBody>
        </p:sp>
        <p:sp>
          <p:nvSpPr>
            <p:cNvPr id="48145" name="Line 17"/>
            <p:cNvSpPr>
              <a:spLocks noChangeShapeType="1"/>
            </p:cNvSpPr>
            <p:nvPr/>
          </p:nvSpPr>
          <p:spPr bwMode="auto">
            <a:xfrm>
              <a:off x="2065" y="1638"/>
              <a:ext cx="918" cy="1"/>
            </a:xfrm>
            <a:prstGeom prst="line">
              <a:avLst/>
            </a:prstGeom>
            <a:noFill/>
            <a:ln w="28440">
              <a:solidFill>
                <a:srgbClr val="000000"/>
              </a:solidFill>
              <a:miter lim="800000"/>
              <a:headEnd/>
              <a:tailEnd/>
            </a:ln>
            <a:effectLst/>
          </p:spPr>
          <p:txBody>
            <a:bodyPr/>
            <a:lstStyle/>
            <a:p>
              <a:endParaRPr lang="en-US"/>
            </a:p>
          </p:txBody>
        </p:sp>
        <p:sp>
          <p:nvSpPr>
            <p:cNvPr id="48146" name="Line 18"/>
            <p:cNvSpPr>
              <a:spLocks noChangeShapeType="1"/>
            </p:cNvSpPr>
            <p:nvPr/>
          </p:nvSpPr>
          <p:spPr bwMode="auto">
            <a:xfrm>
              <a:off x="2065" y="941"/>
              <a:ext cx="1" cy="697"/>
            </a:xfrm>
            <a:prstGeom prst="line">
              <a:avLst/>
            </a:prstGeom>
            <a:noFill/>
            <a:ln w="28440">
              <a:solidFill>
                <a:srgbClr val="000000"/>
              </a:solidFill>
              <a:miter lim="800000"/>
              <a:headEnd/>
              <a:tailEnd/>
            </a:ln>
            <a:effectLst/>
          </p:spPr>
          <p:txBody>
            <a:bodyPr/>
            <a:lstStyle/>
            <a:p>
              <a:endParaRPr lang="en-US"/>
            </a:p>
          </p:txBody>
        </p:sp>
        <p:sp>
          <p:nvSpPr>
            <p:cNvPr id="48147" name="Line 19"/>
            <p:cNvSpPr>
              <a:spLocks noChangeShapeType="1"/>
            </p:cNvSpPr>
            <p:nvPr/>
          </p:nvSpPr>
          <p:spPr bwMode="auto">
            <a:xfrm>
              <a:off x="2516" y="941"/>
              <a:ext cx="1" cy="697"/>
            </a:xfrm>
            <a:prstGeom prst="line">
              <a:avLst/>
            </a:prstGeom>
            <a:noFill/>
            <a:ln w="12600">
              <a:solidFill>
                <a:srgbClr val="000000"/>
              </a:solidFill>
              <a:miter lim="800000"/>
              <a:headEnd/>
              <a:tailEnd/>
            </a:ln>
            <a:effectLst/>
          </p:spPr>
          <p:txBody>
            <a:bodyPr/>
            <a:lstStyle/>
            <a:p>
              <a:endParaRPr lang="en-US"/>
            </a:p>
          </p:txBody>
        </p:sp>
        <p:sp>
          <p:nvSpPr>
            <p:cNvPr id="48148" name="Line 20"/>
            <p:cNvSpPr>
              <a:spLocks noChangeShapeType="1"/>
            </p:cNvSpPr>
            <p:nvPr/>
          </p:nvSpPr>
          <p:spPr bwMode="auto">
            <a:xfrm>
              <a:off x="2983" y="941"/>
              <a:ext cx="1" cy="697"/>
            </a:xfrm>
            <a:prstGeom prst="line">
              <a:avLst/>
            </a:prstGeom>
            <a:noFill/>
            <a:ln w="28440">
              <a:solidFill>
                <a:srgbClr val="000000"/>
              </a:solidFill>
              <a:miter lim="800000"/>
              <a:headEnd/>
              <a:tailEnd/>
            </a:ln>
            <a:effectLst/>
          </p:spPr>
          <p:txBody>
            <a:bodyPr/>
            <a:lstStyle/>
            <a:p>
              <a:endParaRPr lang="en-US"/>
            </a:p>
          </p:txBody>
        </p:sp>
      </p:grpSp>
      <p:grpSp>
        <p:nvGrpSpPr>
          <p:cNvPr id="3" name="Group 21"/>
          <p:cNvGrpSpPr>
            <a:grpSpLocks/>
          </p:cNvGrpSpPr>
          <p:nvPr/>
        </p:nvGrpSpPr>
        <p:grpSpPr bwMode="auto">
          <a:xfrm>
            <a:off x="6157913" y="1514475"/>
            <a:ext cx="1581150" cy="1090613"/>
            <a:chOff x="3879" y="954"/>
            <a:chExt cx="996" cy="687"/>
          </a:xfrm>
        </p:grpSpPr>
        <p:sp>
          <p:nvSpPr>
            <p:cNvPr id="48150" name="Rectangle 22"/>
            <p:cNvSpPr>
              <a:spLocks noChangeArrowheads="1"/>
            </p:cNvSpPr>
            <p:nvPr/>
          </p:nvSpPr>
          <p:spPr bwMode="auto">
            <a:xfrm>
              <a:off x="4369" y="1470"/>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8151" name="Rectangle 23"/>
            <p:cNvSpPr>
              <a:spLocks noChangeArrowheads="1"/>
            </p:cNvSpPr>
            <p:nvPr/>
          </p:nvSpPr>
          <p:spPr bwMode="auto">
            <a:xfrm>
              <a:off x="3879" y="1470"/>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File3*</a:t>
              </a:r>
            </a:p>
          </p:txBody>
        </p:sp>
        <p:sp>
          <p:nvSpPr>
            <p:cNvPr id="48152" name="Rectangle 24"/>
            <p:cNvSpPr>
              <a:spLocks noChangeArrowheads="1"/>
            </p:cNvSpPr>
            <p:nvPr/>
          </p:nvSpPr>
          <p:spPr bwMode="auto">
            <a:xfrm>
              <a:off x="4369" y="1298"/>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1</a:t>
              </a:r>
            </a:p>
          </p:txBody>
        </p:sp>
        <p:sp>
          <p:nvSpPr>
            <p:cNvPr id="48153" name="Rectangle 25"/>
            <p:cNvSpPr>
              <a:spLocks noChangeArrowheads="1"/>
            </p:cNvSpPr>
            <p:nvPr/>
          </p:nvSpPr>
          <p:spPr bwMode="auto">
            <a:xfrm>
              <a:off x="3879" y="1298"/>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File2*</a:t>
              </a:r>
            </a:p>
          </p:txBody>
        </p:sp>
        <p:sp>
          <p:nvSpPr>
            <p:cNvPr id="48154" name="Rectangle 26"/>
            <p:cNvSpPr>
              <a:spLocks noChangeArrowheads="1"/>
            </p:cNvSpPr>
            <p:nvPr/>
          </p:nvSpPr>
          <p:spPr bwMode="auto">
            <a:xfrm>
              <a:off x="4369" y="1126"/>
              <a:ext cx="507"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0</a:t>
              </a:r>
            </a:p>
          </p:txBody>
        </p:sp>
        <p:sp>
          <p:nvSpPr>
            <p:cNvPr id="48155" name="Rectangle 27"/>
            <p:cNvSpPr>
              <a:spLocks noChangeArrowheads="1"/>
            </p:cNvSpPr>
            <p:nvPr/>
          </p:nvSpPr>
          <p:spPr bwMode="auto">
            <a:xfrm>
              <a:off x="3879" y="1126"/>
              <a:ext cx="490" cy="172"/>
            </a:xfrm>
            <a:prstGeom prst="rect">
              <a:avLst/>
            </a:prstGeom>
            <a:noFill/>
            <a:ln w="9525">
              <a:noFill/>
              <a:round/>
              <a:headEnd/>
              <a:tailEnd/>
            </a:ln>
            <a:effectLst/>
          </p:spPr>
          <p:txBody>
            <a:bodyPr lIns="90000" tIns="46800" rIns="90000" bIns="46800"/>
            <a:lstStyle/>
            <a:p>
              <a:pP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a:solidFill>
                    <a:srgbClr val="000000"/>
                  </a:solidFill>
                  <a:latin typeface="Arial" charset="0"/>
                </a:rPr>
                <a:t>File1</a:t>
              </a:r>
            </a:p>
          </p:txBody>
        </p:sp>
        <p:sp>
          <p:nvSpPr>
            <p:cNvPr id="48156" name="Rectangle 28"/>
            <p:cNvSpPr>
              <a:spLocks noChangeArrowheads="1"/>
            </p:cNvSpPr>
            <p:nvPr/>
          </p:nvSpPr>
          <p:spPr bwMode="auto">
            <a:xfrm>
              <a:off x="4369" y="954"/>
              <a:ext cx="507"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Archive</a:t>
              </a:r>
            </a:p>
          </p:txBody>
        </p:sp>
        <p:sp>
          <p:nvSpPr>
            <p:cNvPr id="48157" name="Rectangle 29"/>
            <p:cNvSpPr>
              <a:spLocks noChangeArrowheads="1"/>
            </p:cNvSpPr>
            <p:nvPr/>
          </p:nvSpPr>
          <p:spPr bwMode="auto">
            <a:xfrm>
              <a:off x="3879" y="954"/>
              <a:ext cx="490" cy="172"/>
            </a:xfrm>
            <a:prstGeom prst="rect">
              <a:avLst/>
            </a:prstGeom>
            <a:noFill/>
            <a:ln w="9525">
              <a:noFill/>
              <a:round/>
              <a:headEnd/>
              <a:tailEnd/>
            </a:ln>
            <a:effectLst/>
          </p:spPr>
          <p:txBody>
            <a:bodyPr lIns="90000" tIns="46800" rIns="90000" bIns="46800"/>
            <a:lstStyle/>
            <a:p>
              <a:pPr algn="ctr">
                <a:lnSpc>
                  <a:spcPct val="100000"/>
                </a:lnSpc>
                <a:spcBef>
                  <a:spcPts val="3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200" b="1">
                  <a:solidFill>
                    <a:srgbClr val="000000"/>
                  </a:solidFill>
                  <a:latin typeface="Arial" charset="0"/>
                </a:rPr>
                <a:t>File</a:t>
              </a:r>
            </a:p>
          </p:txBody>
        </p:sp>
        <p:sp>
          <p:nvSpPr>
            <p:cNvPr id="48158" name="Line 30"/>
            <p:cNvSpPr>
              <a:spLocks noChangeShapeType="1"/>
            </p:cNvSpPr>
            <p:nvPr/>
          </p:nvSpPr>
          <p:spPr bwMode="auto">
            <a:xfrm>
              <a:off x="3879" y="954"/>
              <a:ext cx="997" cy="1"/>
            </a:xfrm>
            <a:prstGeom prst="line">
              <a:avLst/>
            </a:prstGeom>
            <a:noFill/>
            <a:ln w="28440">
              <a:solidFill>
                <a:srgbClr val="000000"/>
              </a:solidFill>
              <a:miter lim="800000"/>
              <a:headEnd/>
              <a:tailEnd/>
            </a:ln>
            <a:effectLst/>
          </p:spPr>
          <p:txBody>
            <a:bodyPr/>
            <a:lstStyle/>
            <a:p>
              <a:endParaRPr lang="en-US"/>
            </a:p>
          </p:txBody>
        </p:sp>
        <p:sp>
          <p:nvSpPr>
            <p:cNvPr id="48159" name="Line 31"/>
            <p:cNvSpPr>
              <a:spLocks noChangeShapeType="1"/>
            </p:cNvSpPr>
            <p:nvPr/>
          </p:nvSpPr>
          <p:spPr bwMode="auto">
            <a:xfrm>
              <a:off x="3879" y="1126"/>
              <a:ext cx="997" cy="1"/>
            </a:xfrm>
            <a:prstGeom prst="line">
              <a:avLst/>
            </a:prstGeom>
            <a:noFill/>
            <a:ln w="12600">
              <a:solidFill>
                <a:srgbClr val="000000"/>
              </a:solidFill>
              <a:miter lim="800000"/>
              <a:headEnd/>
              <a:tailEnd/>
            </a:ln>
            <a:effectLst/>
          </p:spPr>
          <p:txBody>
            <a:bodyPr/>
            <a:lstStyle/>
            <a:p>
              <a:endParaRPr lang="en-US"/>
            </a:p>
          </p:txBody>
        </p:sp>
        <p:sp>
          <p:nvSpPr>
            <p:cNvPr id="48160" name="Line 32"/>
            <p:cNvSpPr>
              <a:spLocks noChangeShapeType="1"/>
            </p:cNvSpPr>
            <p:nvPr/>
          </p:nvSpPr>
          <p:spPr bwMode="auto">
            <a:xfrm>
              <a:off x="3879" y="1298"/>
              <a:ext cx="997" cy="1"/>
            </a:xfrm>
            <a:prstGeom prst="line">
              <a:avLst/>
            </a:prstGeom>
            <a:noFill/>
            <a:ln w="12600">
              <a:solidFill>
                <a:srgbClr val="000000"/>
              </a:solidFill>
              <a:miter lim="800000"/>
              <a:headEnd/>
              <a:tailEnd/>
            </a:ln>
            <a:effectLst/>
          </p:spPr>
          <p:txBody>
            <a:bodyPr/>
            <a:lstStyle/>
            <a:p>
              <a:endParaRPr lang="en-US"/>
            </a:p>
          </p:txBody>
        </p:sp>
        <p:sp>
          <p:nvSpPr>
            <p:cNvPr id="48161" name="Line 33"/>
            <p:cNvSpPr>
              <a:spLocks noChangeShapeType="1"/>
            </p:cNvSpPr>
            <p:nvPr/>
          </p:nvSpPr>
          <p:spPr bwMode="auto">
            <a:xfrm>
              <a:off x="3879" y="1470"/>
              <a:ext cx="997" cy="1"/>
            </a:xfrm>
            <a:prstGeom prst="line">
              <a:avLst/>
            </a:prstGeom>
            <a:noFill/>
            <a:ln w="12600">
              <a:solidFill>
                <a:srgbClr val="000000"/>
              </a:solidFill>
              <a:miter lim="800000"/>
              <a:headEnd/>
              <a:tailEnd/>
            </a:ln>
            <a:effectLst/>
          </p:spPr>
          <p:txBody>
            <a:bodyPr/>
            <a:lstStyle/>
            <a:p>
              <a:endParaRPr lang="en-US"/>
            </a:p>
          </p:txBody>
        </p:sp>
        <p:sp>
          <p:nvSpPr>
            <p:cNvPr id="48162" name="Line 34"/>
            <p:cNvSpPr>
              <a:spLocks noChangeShapeType="1"/>
            </p:cNvSpPr>
            <p:nvPr/>
          </p:nvSpPr>
          <p:spPr bwMode="auto">
            <a:xfrm>
              <a:off x="3879" y="1642"/>
              <a:ext cx="997" cy="1"/>
            </a:xfrm>
            <a:prstGeom prst="line">
              <a:avLst/>
            </a:prstGeom>
            <a:noFill/>
            <a:ln w="28440">
              <a:solidFill>
                <a:srgbClr val="000000"/>
              </a:solidFill>
              <a:miter lim="800000"/>
              <a:headEnd/>
              <a:tailEnd/>
            </a:ln>
            <a:effectLst/>
          </p:spPr>
          <p:txBody>
            <a:bodyPr/>
            <a:lstStyle/>
            <a:p>
              <a:endParaRPr lang="en-US"/>
            </a:p>
          </p:txBody>
        </p:sp>
        <p:sp>
          <p:nvSpPr>
            <p:cNvPr id="48163" name="Line 35"/>
            <p:cNvSpPr>
              <a:spLocks noChangeShapeType="1"/>
            </p:cNvSpPr>
            <p:nvPr/>
          </p:nvSpPr>
          <p:spPr bwMode="auto">
            <a:xfrm>
              <a:off x="3879" y="954"/>
              <a:ext cx="1" cy="688"/>
            </a:xfrm>
            <a:prstGeom prst="line">
              <a:avLst/>
            </a:prstGeom>
            <a:noFill/>
            <a:ln w="28440">
              <a:solidFill>
                <a:srgbClr val="000000"/>
              </a:solidFill>
              <a:miter lim="800000"/>
              <a:headEnd/>
              <a:tailEnd/>
            </a:ln>
            <a:effectLst/>
          </p:spPr>
          <p:txBody>
            <a:bodyPr/>
            <a:lstStyle/>
            <a:p>
              <a:endParaRPr lang="en-US"/>
            </a:p>
          </p:txBody>
        </p:sp>
        <p:sp>
          <p:nvSpPr>
            <p:cNvPr id="48164" name="Line 36"/>
            <p:cNvSpPr>
              <a:spLocks noChangeShapeType="1"/>
            </p:cNvSpPr>
            <p:nvPr/>
          </p:nvSpPr>
          <p:spPr bwMode="auto">
            <a:xfrm>
              <a:off x="4369" y="954"/>
              <a:ext cx="1" cy="688"/>
            </a:xfrm>
            <a:prstGeom prst="line">
              <a:avLst/>
            </a:prstGeom>
            <a:noFill/>
            <a:ln w="12600">
              <a:solidFill>
                <a:srgbClr val="000000"/>
              </a:solidFill>
              <a:miter lim="800000"/>
              <a:headEnd/>
              <a:tailEnd/>
            </a:ln>
            <a:effectLst/>
          </p:spPr>
          <p:txBody>
            <a:bodyPr/>
            <a:lstStyle/>
            <a:p>
              <a:endParaRPr lang="en-US"/>
            </a:p>
          </p:txBody>
        </p:sp>
        <p:sp>
          <p:nvSpPr>
            <p:cNvPr id="48165" name="Line 37"/>
            <p:cNvSpPr>
              <a:spLocks noChangeShapeType="1"/>
            </p:cNvSpPr>
            <p:nvPr/>
          </p:nvSpPr>
          <p:spPr bwMode="auto">
            <a:xfrm>
              <a:off x="4876" y="954"/>
              <a:ext cx="1" cy="688"/>
            </a:xfrm>
            <a:prstGeom prst="line">
              <a:avLst/>
            </a:prstGeom>
            <a:noFill/>
            <a:ln w="28440">
              <a:solidFill>
                <a:srgbClr val="000000"/>
              </a:solidFill>
              <a:miter lim="800000"/>
              <a:headEnd/>
              <a:tailEnd/>
            </a:ln>
            <a:effectLst/>
          </p:spPr>
          <p:txBody>
            <a:bodyPr/>
            <a:lstStyle/>
            <a:p>
              <a:endParaRPr lang="en-US"/>
            </a:p>
          </p:txBody>
        </p:sp>
      </p:grpSp>
      <p:sp>
        <p:nvSpPr>
          <p:cNvPr id="48166" name="AutoShape 38"/>
          <p:cNvSpPr>
            <a:spLocks noChangeArrowheads="1"/>
          </p:cNvSpPr>
          <p:nvPr/>
        </p:nvSpPr>
        <p:spPr bwMode="auto">
          <a:xfrm>
            <a:off x="5232400" y="1471613"/>
            <a:ext cx="776288" cy="306387"/>
          </a:xfrm>
          <a:prstGeom prst="can">
            <a:avLst>
              <a:gd name="adj" fmla="val 25000"/>
            </a:avLst>
          </a:prstGeom>
          <a:solidFill>
            <a:srgbClr val="BBE0E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35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Backup</a:t>
            </a:r>
          </a:p>
        </p:txBody>
      </p:sp>
      <p:cxnSp>
        <p:nvCxnSpPr>
          <p:cNvPr id="48167" name="AutoShape 39"/>
          <p:cNvCxnSpPr>
            <a:cxnSpLocks noChangeShapeType="1"/>
            <a:stCxn id="48135" idx="3"/>
            <a:endCxn id="48166" idx="3"/>
          </p:cNvCxnSpPr>
          <p:nvPr/>
        </p:nvCxnSpPr>
        <p:spPr bwMode="auto">
          <a:xfrm flipV="1">
            <a:off x="4735513" y="1866900"/>
            <a:ext cx="887412" cy="315913"/>
          </a:xfrm>
          <a:prstGeom prst="curvedConnector3">
            <a:avLst>
              <a:gd name="adj1" fmla="val 50000"/>
            </a:avLst>
          </a:prstGeom>
          <a:noFill/>
          <a:ln w="25560">
            <a:solidFill>
              <a:srgbClr val="000000"/>
            </a:solidFill>
            <a:miter lim="800000"/>
            <a:headEnd/>
            <a:tailEnd type="triangle" w="med" len="med"/>
          </a:ln>
          <a:effectLst/>
        </p:spPr>
      </p:cxnSp>
      <p:sp>
        <p:nvSpPr>
          <p:cNvPr id="48168" name="Text Box 40"/>
          <p:cNvSpPr txBox="1">
            <a:spLocks noChangeArrowheads="1"/>
          </p:cNvSpPr>
          <p:nvPr/>
        </p:nvSpPr>
        <p:spPr bwMode="auto">
          <a:xfrm>
            <a:off x="8020050" y="2130425"/>
            <a:ext cx="719138" cy="396875"/>
          </a:xfrm>
          <a:prstGeom prst="rect">
            <a:avLst/>
          </a:prstGeom>
          <a:noFill/>
          <a:ln w="9525">
            <a:noFill/>
            <a:round/>
            <a:headEnd/>
            <a:tailEnd/>
          </a:ln>
          <a:effectLst/>
        </p:spPr>
        <p:txBody>
          <a:bodyPr lIns="90000" tIns="46800" rIns="90000" bIns="46800">
            <a:spAutoFit/>
          </a:bodyPr>
          <a:lstStyle/>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File2*,</a:t>
            </a:r>
          </a:p>
          <a:p>
            <a:pPr algn="ctr">
              <a:lnSpc>
                <a:spcPct val="100000"/>
              </a:lnSpc>
              <a:spcBef>
                <a:spcPts val="22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900">
                <a:solidFill>
                  <a:srgbClr val="000000"/>
                </a:solidFill>
                <a:latin typeface="Arial" charset="0"/>
              </a:rPr>
              <a:t>File 3*</a:t>
            </a:r>
          </a:p>
        </p:txBody>
      </p:sp>
      <p:sp>
        <p:nvSpPr>
          <p:cNvPr id="48169" name="AutoShape 41"/>
          <p:cNvSpPr>
            <a:spLocks noChangeArrowheads="1"/>
          </p:cNvSpPr>
          <p:nvPr/>
        </p:nvSpPr>
        <p:spPr bwMode="auto">
          <a:xfrm>
            <a:off x="8247063" y="1471613"/>
            <a:ext cx="776287" cy="306387"/>
          </a:xfrm>
          <a:prstGeom prst="can">
            <a:avLst>
              <a:gd name="adj" fmla="val 25000"/>
            </a:avLst>
          </a:prstGeom>
          <a:solidFill>
            <a:srgbClr val="BBE0E3"/>
          </a:solidFill>
          <a:ln w="25560">
            <a:solidFill>
              <a:srgbClr val="000000"/>
            </a:solidFill>
            <a:miter lim="800000"/>
            <a:headEnd/>
            <a:tailEnd/>
          </a:ln>
          <a:effectLst/>
        </p:spPr>
        <p:txBody>
          <a:bodyPr wrap="none" lIns="90000" tIns="46800" rIns="90000" bIns="46800" anchor="ctr">
            <a:spAutoFit/>
          </a:bodyPr>
          <a:lstStyle/>
          <a:p>
            <a:pPr marL="341313" indent="-341313" algn="ctr">
              <a:lnSpc>
                <a:spcPct val="100000"/>
              </a:lnSpc>
              <a:spcBef>
                <a:spcPts val="35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Backup</a:t>
            </a:r>
          </a:p>
        </p:txBody>
      </p:sp>
      <p:cxnSp>
        <p:nvCxnSpPr>
          <p:cNvPr id="48170" name="AutoShape 42"/>
          <p:cNvCxnSpPr>
            <a:cxnSpLocks noChangeShapeType="1"/>
            <a:stCxn id="48152" idx="3"/>
            <a:endCxn id="48169" idx="3"/>
          </p:cNvCxnSpPr>
          <p:nvPr/>
        </p:nvCxnSpPr>
        <p:spPr bwMode="auto">
          <a:xfrm flipV="1">
            <a:off x="7740650" y="1866900"/>
            <a:ext cx="895350" cy="330200"/>
          </a:xfrm>
          <a:prstGeom prst="curvedConnector3">
            <a:avLst>
              <a:gd name="adj1" fmla="val 50000"/>
            </a:avLst>
          </a:prstGeom>
          <a:noFill/>
          <a:ln w="25560">
            <a:solidFill>
              <a:srgbClr val="000000"/>
            </a:solidFill>
            <a:miter lim="800000"/>
            <a:headEnd/>
            <a:tailEnd type="triangle" w="med" len="med"/>
          </a:ln>
          <a:effectLst/>
        </p:spPr>
      </p:cxnSp>
      <p:sp>
        <p:nvSpPr>
          <p:cNvPr id="48171" name="Text Box 43"/>
          <p:cNvSpPr txBox="1">
            <a:spLocks noChangeArrowheads="1"/>
          </p:cNvSpPr>
          <p:nvPr/>
        </p:nvSpPr>
        <p:spPr bwMode="auto">
          <a:xfrm>
            <a:off x="3276600" y="2692400"/>
            <a:ext cx="1439863" cy="306388"/>
          </a:xfrm>
          <a:prstGeom prst="rect">
            <a:avLst/>
          </a:prstGeom>
          <a:noFill/>
          <a:ln w="9525">
            <a:noFill/>
            <a:round/>
            <a:headEnd/>
            <a:tailEnd/>
          </a:ln>
          <a:effectLst/>
        </p:spPr>
        <p:txBody>
          <a:bodyPr lIns="90000" tIns="46800" rIns="90000" bIns="46800">
            <a:spAutoFit/>
          </a:bodyPr>
          <a:lstStyle/>
          <a:p>
            <a:pPr marL="341313" indent="-341313" algn="ctr">
              <a:lnSpc>
                <a:spcPct val="100000"/>
              </a:lnSpc>
              <a:spcBef>
                <a:spcPts val="875"/>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Change file 2</a:t>
            </a:r>
          </a:p>
        </p:txBody>
      </p:sp>
      <p:sp>
        <p:nvSpPr>
          <p:cNvPr id="48172" name="Text Box 44"/>
          <p:cNvSpPr txBox="1">
            <a:spLocks noChangeArrowheads="1"/>
          </p:cNvSpPr>
          <p:nvPr/>
        </p:nvSpPr>
        <p:spPr bwMode="auto">
          <a:xfrm>
            <a:off x="6227763" y="2676525"/>
            <a:ext cx="1439862" cy="306388"/>
          </a:xfrm>
          <a:prstGeom prst="rect">
            <a:avLst/>
          </a:prstGeom>
          <a:noFill/>
          <a:ln w="9525">
            <a:noFill/>
            <a:round/>
            <a:headEnd/>
            <a:tailEnd/>
          </a:ln>
          <a:effectLst/>
        </p:spPr>
        <p:txBody>
          <a:bodyPr lIns="90000" tIns="46800" rIns="90000" bIns="46800">
            <a:spAutoFit/>
          </a:bodyPr>
          <a:lstStyle/>
          <a:p>
            <a:pPr marL="341313" indent="-341313" algn="ctr">
              <a:lnSpc>
                <a:spcPct val="100000"/>
              </a:lnSpc>
              <a:spcBef>
                <a:spcPts val="875"/>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400">
                <a:solidFill>
                  <a:srgbClr val="000000"/>
                </a:solidFill>
                <a:latin typeface="Arial" charset="0"/>
              </a:rPr>
              <a:t>Change file 3</a:t>
            </a:r>
          </a:p>
        </p:txBody>
      </p:sp>
      <p:sp>
        <p:nvSpPr>
          <p:cNvPr id="48173" name="Text Box 45"/>
          <p:cNvSpPr txBox="1">
            <a:spLocks noChangeArrowheads="1"/>
          </p:cNvSpPr>
          <p:nvPr/>
        </p:nvSpPr>
        <p:spPr bwMode="auto">
          <a:xfrm>
            <a:off x="468313" y="1412875"/>
            <a:ext cx="2735262" cy="398463"/>
          </a:xfrm>
          <a:prstGeom prst="rect">
            <a:avLst/>
          </a:prstGeom>
          <a:noFill/>
          <a:ln w="9525">
            <a:noFill/>
            <a:round/>
            <a:headEnd/>
            <a:tailEnd/>
          </a:ln>
          <a:effectLst/>
        </p:spPr>
        <p:txBody>
          <a:bodyPr lIns="90000" tIns="46800" rIns="90000" bIns="46800">
            <a:spAutoFit/>
          </a:bodyPr>
          <a:lstStyle/>
          <a:p>
            <a:pPr marL="341313" indent="-341313">
              <a:lnSpc>
                <a:spcPct val="100000"/>
              </a:lnSpc>
              <a:spcBef>
                <a:spcPts val="50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2000">
                <a:solidFill>
                  <a:srgbClr val="000000"/>
                </a:solidFill>
                <a:latin typeface="Arial" charset="0"/>
              </a:rPr>
              <a:t>Differential Backups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Mitigation Strategy Development</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42</a:t>
            </a:fld>
            <a:endParaRPr lang="en-US" dirty="0"/>
          </a:p>
        </p:txBody>
      </p:sp>
      <p:sp>
        <p:nvSpPr>
          <p:cNvPr id="8" name="Content Placeholder 7"/>
          <p:cNvSpPr>
            <a:spLocks noGrp="1"/>
          </p:cNvSpPr>
          <p:nvPr>
            <p:ph idx="13"/>
          </p:nvPr>
        </p:nvSpPr>
        <p:spPr/>
        <p:txBody>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smtClean="0"/>
          </a:p>
        </p:txBody>
      </p:sp>
      <p:grpSp>
        <p:nvGrpSpPr>
          <p:cNvPr id="3" name="Group 6"/>
          <p:cNvGrpSpPr/>
          <p:nvPr/>
        </p:nvGrpSpPr>
        <p:grpSpPr>
          <a:xfrm>
            <a:off x="2428860" y="3214686"/>
            <a:ext cx="5715834" cy="572298"/>
            <a:chOff x="2428860" y="4286256"/>
            <a:chExt cx="5715834" cy="572298"/>
          </a:xfrm>
        </p:grpSpPr>
        <p:cxnSp>
          <p:nvCxnSpPr>
            <p:cNvPr id="16" name="Elbow Connector 15"/>
            <p:cNvCxnSpPr/>
            <p:nvPr/>
          </p:nvCxnSpPr>
          <p:spPr bwMode="auto">
            <a:xfrm rot="5400000">
              <a:off x="7858148" y="4572008"/>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428860" y="4286256"/>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grpSp>
      <p:sp>
        <p:nvSpPr>
          <p:cNvPr id="9" name="Down Arrow 8"/>
          <p:cNvSpPr/>
          <p:nvPr/>
        </p:nvSpPr>
        <p:spPr bwMode="auto">
          <a:xfrm>
            <a:off x="5715008"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ChangeArrowheads="1"/>
          </p:cNvSpPr>
          <p:nvPr>
            <p:ph type="title"/>
          </p:nvPr>
        </p:nvSpPr>
        <p:spPr/>
        <p:txBody>
          <a:bodyPr/>
          <a:lstStyle/>
          <a:p>
            <a:r>
              <a:rPr lang="en-CA" smtClean="0"/>
              <a:t>BCP Documentation</a:t>
            </a:r>
            <a:endParaRPr lang="en-CA"/>
          </a:p>
        </p:txBody>
      </p:sp>
      <p:sp>
        <p:nvSpPr>
          <p:cNvPr id="45058" name="Rectangle 2"/>
          <p:cNvSpPr>
            <a:spLocks noGrp="1" noChangeArrowheads="1"/>
          </p:cNvSpPr>
          <p:nvPr>
            <p:ph idx="1"/>
          </p:nvPr>
        </p:nvSpPr>
        <p:spPr/>
        <p:txBody>
          <a:bodyPr>
            <a:normAutofit fontScale="55000" lnSpcReduction="20000"/>
          </a:bodyPr>
          <a:lstStyle/>
          <a:p>
            <a:r>
              <a:rPr lang="en-CA" smtClean="0"/>
              <a:t>BCP Document should be committed to paper</a:t>
            </a:r>
          </a:p>
          <a:p>
            <a:pPr lvl="1"/>
            <a:r>
              <a:rPr lang="en-CA" smtClean="0"/>
              <a:t>BCP personnel need a document to reference</a:t>
            </a:r>
          </a:p>
          <a:p>
            <a:pPr lvl="1"/>
            <a:r>
              <a:rPr lang="en-CA" smtClean="0"/>
              <a:t>Provides a historical record (* regulatory requirement)</a:t>
            </a:r>
            <a:r>
              <a:rPr lang="ar-SA" smtClean="0"/>
              <a:t>‏</a:t>
            </a:r>
            <a:endParaRPr lang="en-CA" smtClean="0"/>
          </a:p>
          <a:p>
            <a:pPr lvl="1"/>
            <a:r>
              <a:rPr lang="en-CA" smtClean="0"/>
              <a:t>Forces an information transfer (brain to paper)</a:t>
            </a:r>
            <a:r>
              <a:rPr lang="ar-SA" smtClean="0"/>
              <a:t>‏</a:t>
            </a:r>
            <a:endParaRPr lang="en-CA" smtClean="0"/>
          </a:p>
          <a:p>
            <a:r>
              <a:rPr lang="en-CA" smtClean="0"/>
              <a:t>Components:</a:t>
            </a:r>
          </a:p>
          <a:p>
            <a:pPr lvl="1"/>
            <a:r>
              <a:rPr lang="en-CA" smtClean="0"/>
              <a:t>Continuity planning goals</a:t>
            </a:r>
          </a:p>
          <a:p>
            <a:pPr lvl="1"/>
            <a:r>
              <a:rPr lang="en-CA" smtClean="0"/>
              <a:t>Statement of importance</a:t>
            </a:r>
          </a:p>
          <a:p>
            <a:pPr lvl="1"/>
            <a:r>
              <a:rPr lang="en-CA" smtClean="0"/>
              <a:t>Statement of priorities</a:t>
            </a:r>
          </a:p>
          <a:p>
            <a:pPr lvl="1"/>
            <a:r>
              <a:rPr lang="en-CA" smtClean="0"/>
              <a:t>Statement of organizational responsibility</a:t>
            </a:r>
          </a:p>
          <a:p>
            <a:pPr lvl="1"/>
            <a:r>
              <a:rPr lang="en-CA" smtClean="0"/>
              <a:t>Statement of urgency and timing</a:t>
            </a:r>
          </a:p>
          <a:p>
            <a:pPr lvl="1"/>
            <a:r>
              <a:rPr lang="en-CA" smtClean="0"/>
              <a:t>Risk assessment, acceptance and mitigation</a:t>
            </a:r>
          </a:p>
          <a:p>
            <a:pPr lvl="1"/>
            <a:r>
              <a:rPr lang="en-CA" smtClean="0"/>
              <a:t>Vital Records Program</a:t>
            </a:r>
          </a:p>
          <a:p>
            <a:pPr lvl="1"/>
            <a:r>
              <a:rPr lang="en-CA" smtClean="0"/>
              <a:t>Emergency Response Guidelines</a:t>
            </a:r>
          </a:p>
          <a:p>
            <a:r>
              <a:rPr lang="en-CA" smtClean="0"/>
              <a:t>Plan approval – finally the BCP document needs approval and C-level management endorsement.  Buy-in is essential for acceptance and success of the plan.</a:t>
            </a:r>
            <a:endParaRPr lang="en-CA"/>
          </a:p>
        </p:txBody>
      </p:sp>
      <p:sp>
        <p:nvSpPr>
          <p:cNvPr id="5" name="Slide Number Placeholder 4"/>
          <p:cNvSpPr>
            <a:spLocks noGrp="1"/>
          </p:cNvSpPr>
          <p:nvPr>
            <p:ph type="sldNum" sz="quarter" idx="12"/>
          </p:nvPr>
        </p:nvSpPr>
        <p:spPr/>
        <p:txBody>
          <a:bodyPr/>
          <a:lstStyle/>
          <a:p>
            <a:fld id="{0783B63E-EEC3-413E-97FE-E48E82B8220E}" type="slidenum">
              <a:rPr lang="en-US" smtClean="0"/>
              <a:pPr/>
              <a:t>43</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Grp="1" noChangeArrowheads="1"/>
          </p:cNvSpPr>
          <p:nvPr>
            <p:ph type="title"/>
          </p:nvPr>
        </p:nvSpPr>
        <p:spPr>
          <a:ln w="9360">
            <a:solidFill>
              <a:srgbClr val="333399"/>
            </a:solidFill>
            <a:miter lim="800000"/>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Approval and Implementation</a:t>
            </a:r>
            <a:endParaRPr lang="en-CA" dirty="0"/>
          </a:p>
        </p:txBody>
      </p:sp>
      <p:sp>
        <p:nvSpPr>
          <p:cNvPr id="46082" name="Rectangle 2"/>
          <p:cNvSpPr>
            <a:spLocks noGrp="1" noChangeArrowheads="1"/>
          </p:cNvSpPr>
          <p:nvPr>
            <p:ph idx="1"/>
          </p:nvPr>
        </p:nvSpPr>
        <p:spPr>
          <a:ln/>
        </p:spPr>
        <p:txBody>
          <a:bodyPr lIns="90000" tIns="46800" rIns="90000" bIns="46800"/>
          <a:lstStyle/>
          <a:p>
            <a:pPr marL="179388" indent="-179388">
              <a:spcBef>
                <a:spcPts val="600"/>
              </a:spcBef>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400" dirty="0"/>
              <a:t>After approval is granted, it is time to implement the plan</a:t>
            </a:r>
          </a:p>
          <a:p>
            <a:pPr marL="179388" indent="-179388">
              <a:spcBef>
                <a:spcPts val="6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sz="2400" dirty="0"/>
              <a:t>BCP team develops an implementation schedule</a:t>
            </a:r>
          </a:p>
          <a:p>
            <a:pPr marL="179388" indent="-179388">
              <a:spcBef>
                <a:spcPts val="600"/>
              </a:spcBef>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endParaRPr lang="en-CA" sz="2400" dirty="0"/>
          </a:p>
        </p:txBody>
      </p:sp>
      <p:sp>
        <p:nvSpPr>
          <p:cNvPr id="17" name="Slide Number Placeholder 5"/>
          <p:cNvSpPr>
            <a:spLocks noGrp="1"/>
          </p:cNvSpPr>
          <p:nvPr>
            <p:ph type="sldNum" sz="quarter" idx="12"/>
          </p:nvPr>
        </p:nvSpPr>
        <p:spPr/>
        <p:txBody>
          <a:bodyPr/>
          <a:lstStyle/>
          <a:p>
            <a:fld id="{02469707-BDEA-4BB4-9917-C94D56F39DF6}" type="slidenum">
              <a:rPr lang="en-US"/>
              <a:pPr/>
              <a:t>44</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Training, Testing, and Auditing</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45</a:t>
            </a:fld>
            <a:endParaRPr lang="en-US" dirty="0"/>
          </a:p>
        </p:txBody>
      </p:sp>
      <p:sp>
        <p:nvSpPr>
          <p:cNvPr id="8" name="Content Placeholder 7"/>
          <p:cNvSpPr>
            <a:spLocks noGrp="1"/>
          </p:cNvSpPr>
          <p:nvPr>
            <p:ph idx="13"/>
          </p:nvPr>
        </p:nvSpPr>
        <p:spPr/>
        <p:txBody>
          <a:bodyPr>
            <a:normAutofit lnSpcReduction="10000"/>
          </a:bodyPr>
          <a:lstStyle/>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dirty="0" smtClean="0"/>
              <a:t>The type of test done depends on recovery facilities available, the culture of the organization, and the availability of recovery team members.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smtClean="0"/>
          </a:p>
        </p:txBody>
      </p:sp>
      <p:grpSp>
        <p:nvGrpSpPr>
          <p:cNvPr id="3" name="Group 6"/>
          <p:cNvGrpSpPr/>
          <p:nvPr/>
        </p:nvGrpSpPr>
        <p:grpSpPr>
          <a:xfrm>
            <a:off x="2428860" y="3214686"/>
            <a:ext cx="5715834" cy="572298"/>
            <a:chOff x="2428860" y="4286256"/>
            <a:chExt cx="5715834" cy="572298"/>
          </a:xfrm>
        </p:grpSpPr>
        <p:cxnSp>
          <p:nvCxnSpPr>
            <p:cNvPr id="16" name="Elbow Connector 15"/>
            <p:cNvCxnSpPr/>
            <p:nvPr/>
          </p:nvCxnSpPr>
          <p:spPr bwMode="auto">
            <a:xfrm rot="5400000">
              <a:off x="7858148" y="4572008"/>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428860" y="4286256"/>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grpSp>
      <p:sp>
        <p:nvSpPr>
          <p:cNvPr id="9" name="Down Arrow 8"/>
          <p:cNvSpPr/>
          <p:nvPr/>
        </p:nvSpPr>
        <p:spPr bwMode="auto">
          <a:xfrm>
            <a:off x="6858016"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Grp="1" noChangeArrowheads="1"/>
          </p:cNvSpPr>
          <p:nvPr>
            <p:ph type="title"/>
          </p:nvPr>
        </p:nvSpPr>
        <p:spPr/>
        <p:txBody>
          <a:bodyPr/>
          <a:lstStyle/>
          <a:p>
            <a:r>
              <a:rPr lang="en-CA" smtClean="0"/>
              <a:t>Testing</a:t>
            </a:r>
            <a:endParaRPr lang="en-CA"/>
          </a:p>
        </p:txBody>
      </p:sp>
      <p:sp>
        <p:nvSpPr>
          <p:cNvPr id="50178" name="Rectangle 2"/>
          <p:cNvSpPr>
            <a:spLocks noGrp="1" noChangeArrowheads="1"/>
          </p:cNvSpPr>
          <p:nvPr>
            <p:ph idx="1"/>
          </p:nvPr>
        </p:nvSpPr>
        <p:spPr/>
        <p:txBody>
          <a:bodyPr>
            <a:normAutofit fontScale="70000" lnSpcReduction="20000"/>
          </a:bodyPr>
          <a:lstStyle/>
          <a:p>
            <a:r>
              <a:rPr lang="en-CA" dirty="0" smtClean="0"/>
              <a:t>Checklist test</a:t>
            </a:r>
          </a:p>
          <a:p>
            <a:pPr lvl="1"/>
            <a:r>
              <a:rPr lang="en-CA" dirty="0" smtClean="0"/>
              <a:t>Simplest to conduct</a:t>
            </a:r>
          </a:p>
          <a:p>
            <a:pPr lvl="1"/>
            <a:r>
              <a:rPr lang="en-CA" dirty="0" smtClean="0"/>
              <a:t>Distribute disaster recovery checklists to the members for review</a:t>
            </a:r>
          </a:p>
          <a:p>
            <a:r>
              <a:rPr lang="en-CA" dirty="0" smtClean="0"/>
              <a:t>Structured walk-through</a:t>
            </a:r>
          </a:p>
          <a:p>
            <a:pPr lvl="1"/>
            <a:r>
              <a:rPr lang="en-CA" dirty="0" smtClean="0"/>
              <a:t>Team members gather in a conference room and do a role-play disaster scenario</a:t>
            </a:r>
          </a:p>
          <a:p>
            <a:r>
              <a:rPr lang="en-CA" dirty="0" smtClean="0"/>
              <a:t>Simulation test</a:t>
            </a:r>
          </a:p>
          <a:p>
            <a:pPr lvl="1"/>
            <a:r>
              <a:rPr lang="en-CA" dirty="0" smtClean="0"/>
              <a:t>Team members are presented with a scenario and develop an appropriate response.</a:t>
            </a:r>
          </a:p>
          <a:p>
            <a:pPr lvl="1"/>
            <a:r>
              <a:rPr lang="en-CA" dirty="0" smtClean="0"/>
              <a:t>Response measures are tested</a:t>
            </a:r>
          </a:p>
          <a:p>
            <a:pPr lvl="1"/>
            <a:r>
              <a:rPr lang="en-CA" dirty="0" smtClean="0"/>
              <a:t>May require interruption of noncritical business activities and use of operational personnel</a:t>
            </a:r>
            <a:endParaRPr lang="en-CA" dirty="0"/>
          </a:p>
        </p:txBody>
      </p:sp>
      <p:sp>
        <p:nvSpPr>
          <p:cNvPr id="5" name="Slide Number Placeholder 4"/>
          <p:cNvSpPr>
            <a:spLocks noGrp="1"/>
          </p:cNvSpPr>
          <p:nvPr>
            <p:ph type="sldNum" sz="quarter" idx="12"/>
          </p:nvPr>
        </p:nvSpPr>
        <p:spPr/>
        <p:txBody>
          <a:bodyPr/>
          <a:lstStyle/>
          <a:p>
            <a:fld id="{8C451306-0DD8-474D-B1AC-694975710B43}" type="slidenum">
              <a:rPr lang="en-US" smtClean="0"/>
              <a:pPr/>
              <a:t>46</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Grp="1" noChangeArrowheads="1"/>
          </p:cNvSpPr>
          <p:nvPr>
            <p:ph type="title"/>
          </p:nvPr>
        </p:nvSpPr>
        <p:spPr>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Testing</a:t>
            </a:r>
            <a:endParaRPr lang="en-CA" dirty="0"/>
          </a:p>
        </p:txBody>
      </p:sp>
      <p:sp>
        <p:nvSpPr>
          <p:cNvPr id="51202" name="Rectangle 2"/>
          <p:cNvSpPr>
            <a:spLocks noGrp="1" noChangeArrowheads="1"/>
          </p:cNvSpPr>
          <p:nvPr>
            <p:ph idx="1"/>
          </p:nvPr>
        </p:nvSpPr>
        <p:spPr>
          <a:ln/>
        </p:spPr>
        <p:txBody>
          <a:bodyPr lIns="90000" tIns="46800" rIns="90000" bIns="46800"/>
          <a:lstStyle/>
          <a:p>
            <a:pPr marL="457200" indent="-457200">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b="1" dirty="0"/>
              <a:t>Parallel Test</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Relocate team members to alternate recovery site and implement site activation procedures</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Operations at main facility are not interrupted</a:t>
            </a:r>
          </a:p>
          <a:p>
            <a:pPr marL="457200" indent="-457200">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b="1" dirty="0"/>
              <a:t>Full Interruption Test</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Shut down operations at the primary site and shift them to recovery site.</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Extremely difficult to arrange</a:t>
            </a:r>
          </a:p>
        </p:txBody>
      </p:sp>
      <p:sp>
        <p:nvSpPr>
          <p:cNvPr id="5" name="Slide Number Placeholder 4"/>
          <p:cNvSpPr>
            <a:spLocks noGrp="1"/>
          </p:cNvSpPr>
          <p:nvPr>
            <p:ph type="sldNum" sz="quarter" idx="12"/>
          </p:nvPr>
        </p:nvSpPr>
        <p:spPr>
          <a:prstGeom prst="rect">
            <a:avLst/>
          </a:prstGeom>
        </p:spPr>
        <p:txBody>
          <a:bodyPr/>
          <a:lstStyle/>
          <a:p>
            <a:fld id="{8718BEC5-B778-44C7-B79E-C71B47BCC39D}" type="slidenum">
              <a:rPr lang="en-US"/>
              <a:pPr/>
              <a:t>47</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4"/>
          <p:cNvSpPr>
            <a:spLocks noGrp="1"/>
          </p:cNvSpPr>
          <p:nvPr>
            <p:ph type="sldNum" idx="11"/>
          </p:nvPr>
        </p:nvSpPr>
        <p:spPr/>
        <p:txBody>
          <a:bodyPr/>
          <a:lstStyle/>
          <a:p>
            <a:fld id="{2A54ABAD-C8E3-4F4C-9B31-ECCD89F1AF17}" type="slidenum">
              <a:rPr lang="en-US"/>
              <a:pPr/>
              <a:t>48</a:t>
            </a:fld>
            <a:endParaRPr lang="en-US"/>
          </a:p>
        </p:txBody>
      </p:sp>
      <p:sp>
        <p:nvSpPr>
          <p:cNvPr id="52225" name="Rectangle 1"/>
          <p:cNvSpPr>
            <a:spLocks noGrp="1" noChangeArrowheads="1"/>
          </p:cNvSpPr>
          <p:nvPr>
            <p:ph type="title" idx="4294967295"/>
          </p:nvPr>
        </p:nvSpPr>
        <p:spPr>
          <a:xfrm>
            <a:off x="431800" y="0"/>
            <a:ext cx="8712200" cy="1268413"/>
          </a:xfrm>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Testing</a:t>
            </a:r>
          </a:p>
        </p:txBody>
      </p:sp>
      <p:grpSp>
        <p:nvGrpSpPr>
          <p:cNvPr id="2" name="Group 2"/>
          <p:cNvGrpSpPr>
            <a:grpSpLocks/>
          </p:cNvGrpSpPr>
          <p:nvPr/>
        </p:nvGrpSpPr>
        <p:grpSpPr bwMode="auto">
          <a:xfrm>
            <a:off x="457200" y="1447800"/>
            <a:ext cx="8074025" cy="4398963"/>
            <a:chOff x="288" y="912"/>
            <a:chExt cx="5086" cy="2771"/>
          </a:xfrm>
        </p:grpSpPr>
        <p:sp>
          <p:nvSpPr>
            <p:cNvPr id="52227" name="Rectangle 3"/>
            <p:cNvSpPr>
              <a:spLocks noChangeArrowheads="1"/>
            </p:cNvSpPr>
            <p:nvPr/>
          </p:nvSpPr>
          <p:spPr bwMode="auto">
            <a:xfrm>
              <a:off x="3679" y="3209"/>
              <a:ext cx="1696" cy="47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Yes</a:t>
              </a:r>
            </a:p>
          </p:txBody>
        </p:sp>
        <p:sp>
          <p:nvSpPr>
            <p:cNvPr id="52228" name="Rectangle 4"/>
            <p:cNvSpPr>
              <a:spLocks noChangeArrowheads="1"/>
            </p:cNvSpPr>
            <p:nvPr/>
          </p:nvSpPr>
          <p:spPr bwMode="auto">
            <a:xfrm>
              <a:off x="2353" y="3209"/>
              <a:ext cx="1326" cy="47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Primary site </a:t>
              </a:r>
              <a:r>
                <a:rPr lang="en-CA" sz="1800">
                  <a:solidFill>
                    <a:srgbClr val="000000"/>
                  </a:solidFill>
                  <a:latin typeface="Wingdings" charset="2"/>
                </a:rPr>
                <a:t></a:t>
              </a:r>
              <a:r>
                <a:rPr lang="en-CA" sz="1800">
                  <a:solidFill>
                    <a:srgbClr val="000000"/>
                  </a:solidFill>
                  <a:latin typeface="Arial" charset="0"/>
                </a:rPr>
                <a:t> Recovery site</a:t>
              </a:r>
            </a:p>
          </p:txBody>
        </p:sp>
        <p:sp>
          <p:nvSpPr>
            <p:cNvPr id="52229" name="Rectangle 5"/>
            <p:cNvSpPr>
              <a:spLocks noChangeArrowheads="1"/>
            </p:cNvSpPr>
            <p:nvPr/>
          </p:nvSpPr>
          <p:spPr bwMode="auto">
            <a:xfrm>
              <a:off x="288" y="3209"/>
              <a:ext cx="2065" cy="47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Full-Interruption Test</a:t>
              </a:r>
            </a:p>
          </p:txBody>
        </p:sp>
        <p:sp>
          <p:nvSpPr>
            <p:cNvPr id="52230" name="Rectangle 6"/>
            <p:cNvSpPr>
              <a:spLocks noChangeArrowheads="1"/>
            </p:cNvSpPr>
            <p:nvPr/>
          </p:nvSpPr>
          <p:spPr bwMode="auto">
            <a:xfrm>
              <a:off x="3679" y="2754"/>
              <a:ext cx="1696" cy="45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No</a:t>
              </a:r>
            </a:p>
          </p:txBody>
        </p:sp>
        <p:sp>
          <p:nvSpPr>
            <p:cNvPr id="52231" name="Rectangle 7"/>
            <p:cNvSpPr>
              <a:spLocks noChangeArrowheads="1"/>
            </p:cNvSpPr>
            <p:nvPr/>
          </p:nvSpPr>
          <p:spPr bwMode="auto">
            <a:xfrm>
              <a:off x="2353" y="2754"/>
              <a:ext cx="1326" cy="45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Recovery site</a:t>
              </a:r>
            </a:p>
          </p:txBody>
        </p:sp>
        <p:sp>
          <p:nvSpPr>
            <p:cNvPr id="52232" name="Rectangle 8"/>
            <p:cNvSpPr>
              <a:spLocks noChangeArrowheads="1"/>
            </p:cNvSpPr>
            <p:nvPr/>
          </p:nvSpPr>
          <p:spPr bwMode="auto">
            <a:xfrm>
              <a:off x="288" y="2754"/>
              <a:ext cx="2065" cy="45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Parallel Test</a:t>
              </a:r>
            </a:p>
          </p:txBody>
        </p:sp>
        <p:sp>
          <p:nvSpPr>
            <p:cNvPr id="52233" name="Rectangle 9"/>
            <p:cNvSpPr>
              <a:spLocks noChangeArrowheads="1"/>
            </p:cNvSpPr>
            <p:nvPr/>
          </p:nvSpPr>
          <p:spPr bwMode="auto">
            <a:xfrm>
              <a:off x="3679" y="2279"/>
              <a:ext cx="1696" cy="47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May interrupt non-critical operations</a:t>
              </a:r>
            </a:p>
          </p:txBody>
        </p:sp>
        <p:sp>
          <p:nvSpPr>
            <p:cNvPr id="52234" name="Rectangle 10"/>
            <p:cNvSpPr>
              <a:spLocks noChangeArrowheads="1"/>
            </p:cNvSpPr>
            <p:nvPr/>
          </p:nvSpPr>
          <p:spPr bwMode="auto">
            <a:xfrm>
              <a:off x="2353" y="2279"/>
              <a:ext cx="1326" cy="47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Primary site</a:t>
              </a:r>
            </a:p>
          </p:txBody>
        </p:sp>
        <p:sp>
          <p:nvSpPr>
            <p:cNvPr id="52235" name="Rectangle 11"/>
            <p:cNvSpPr>
              <a:spLocks noChangeArrowheads="1"/>
            </p:cNvSpPr>
            <p:nvPr/>
          </p:nvSpPr>
          <p:spPr bwMode="auto">
            <a:xfrm>
              <a:off x="288" y="2279"/>
              <a:ext cx="2065" cy="47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Simulation Test</a:t>
              </a:r>
            </a:p>
          </p:txBody>
        </p:sp>
        <p:sp>
          <p:nvSpPr>
            <p:cNvPr id="52236" name="Rectangle 12"/>
            <p:cNvSpPr>
              <a:spLocks noChangeArrowheads="1"/>
            </p:cNvSpPr>
            <p:nvPr/>
          </p:nvSpPr>
          <p:spPr bwMode="auto">
            <a:xfrm>
              <a:off x="3679" y="1822"/>
              <a:ext cx="1696" cy="457"/>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No</a:t>
              </a:r>
            </a:p>
          </p:txBody>
        </p:sp>
        <p:sp>
          <p:nvSpPr>
            <p:cNvPr id="52237" name="Rectangle 13"/>
            <p:cNvSpPr>
              <a:spLocks noChangeArrowheads="1"/>
            </p:cNvSpPr>
            <p:nvPr/>
          </p:nvSpPr>
          <p:spPr bwMode="auto">
            <a:xfrm>
              <a:off x="2353" y="1822"/>
              <a:ext cx="1326" cy="457"/>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Conference room</a:t>
              </a:r>
            </a:p>
          </p:txBody>
        </p:sp>
        <p:sp>
          <p:nvSpPr>
            <p:cNvPr id="52238" name="Rectangle 14"/>
            <p:cNvSpPr>
              <a:spLocks noChangeArrowheads="1"/>
            </p:cNvSpPr>
            <p:nvPr/>
          </p:nvSpPr>
          <p:spPr bwMode="auto">
            <a:xfrm>
              <a:off x="288" y="1822"/>
              <a:ext cx="2065" cy="457"/>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Structured Walk-through</a:t>
              </a:r>
            </a:p>
          </p:txBody>
        </p:sp>
        <p:sp>
          <p:nvSpPr>
            <p:cNvPr id="52239" name="Rectangle 15"/>
            <p:cNvSpPr>
              <a:spLocks noChangeArrowheads="1"/>
            </p:cNvSpPr>
            <p:nvPr/>
          </p:nvSpPr>
          <p:spPr bwMode="auto">
            <a:xfrm>
              <a:off x="3679" y="1367"/>
              <a:ext cx="1696" cy="45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No</a:t>
              </a:r>
            </a:p>
          </p:txBody>
        </p:sp>
        <p:sp>
          <p:nvSpPr>
            <p:cNvPr id="52240" name="Rectangle 16"/>
            <p:cNvSpPr>
              <a:spLocks noChangeArrowheads="1"/>
            </p:cNvSpPr>
            <p:nvPr/>
          </p:nvSpPr>
          <p:spPr bwMode="auto">
            <a:xfrm>
              <a:off x="2353" y="1367"/>
              <a:ext cx="1326" cy="45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On the job</a:t>
              </a:r>
            </a:p>
          </p:txBody>
        </p:sp>
        <p:sp>
          <p:nvSpPr>
            <p:cNvPr id="52241" name="Rectangle 17"/>
            <p:cNvSpPr>
              <a:spLocks noChangeArrowheads="1"/>
            </p:cNvSpPr>
            <p:nvPr/>
          </p:nvSpPr>
          <p:spPr bwMode="auto">
            <a:xfrm>
              <a:off x="288" y="1367"/>
              <a:ext cx="2065" cy="455"/>
            </a:xfrm>
            <a:prstGeom prst="rect">
              <a:avLst/>
            </a:prstGeom>
            <a:noFill/>
            <a:ln w="9525">
              <a:noFill/>
              <a:round/>
              <a:headEnd/>
              <a:tailEnd/>
            </a:ln>
            <a:effectLst/>
          </p:spPr>
          <p:txBody>
            <a:bodyPr lIns="90000" tIns="46800" rIns="90000" bIns="46800"/>
            <a:lstStyle/>
            <a:p>
              <a:pP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a:solidFill>
                    <a:srgbClr val="000000"/>
                  </a:solidFill>
                  <a:latin typeface="Arial" charset="0"/>
                </a:rPr>
                <a:t>Checklist test</a:t>
              </a:r>
            </a:p>
          </p:txBody>
        </p:sp>
        <p:sp>
          <p:nvSpPr>
            <p:cNvPr id="52242" name="Rectangle 18"/>
            <p:cNvSpPr>
              <a:spLocks noChangeArrowheads="1"/>
            </p:cNvSpPr>
            <p:nvPr/>
          </p:nvSpPr>
          <p:spPr bwMode="auto">
            <a:xfrm>
              <a:off x="3679" y="912"/>
              <a:ext cx="1696" cy="455"/>
            </a:xfrm>
            <a:prstGeom prst="rect">
              <a:avLst/>
            </a:prstGeom>
            <a:noFill/>
            <a:ln w="9525">
              <a:noFill/>
              <a:round/>
              <a:headEnd/>
              <a:tailEnd/>
            </a:ln>
            <a:effectLst/>
          </p:spPr>
          <p:txBody>
            <a:bodyPr lIns="90000" tIns="46800" rIns="90000" bIns="46800" anchor="ctr"/>
            <a:lstStyle/>
            <a:p>
              <a:pPr algn="ct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b="1">
                  <a:solidFill>
                    <a:srgbClr val="000000"/>
                  </a:solidFill>
                  <a:latin typeface="Arial" charset="0"/>
                </a:rPr>
                <a:t>Affects operation</a:t>
              </a:r>
            </a:p>
          </p:txBody>
        </p:sp>
        <p:sp>
          <p:nvSpPr>
            <p:cNvPr id="52243" name="Rectangle 19"/>
            <p:cNvSpPr>
              <a:spLocks noChangeArrowheads="1"/>
            </p:cNvSpPr>
            <p:nvPr/>
          </p:nvSpPr>
          <p:spPr bwMode="auto">
            <a:xfrm>
              <a:off x="2353" y="912"/>
              <a:ext cx="1326" cy="455"/>
            </a:xfrm>
            <a:prstGeom prst="rect">
              <a:avLst/>
            </a:prstGeom>
            <a:noFill/>
            <a:ln w="9525">
              <a:noFill/>
              <a:round/>
              <a:headEnd/>
              <a:tailEnd/>
            </a:ln>
            <a:effectLst/>
          </p:spPr>
          <p:txBody>
            <a:bodyPr lIns="90000" tIns="46800" rIns="90000" bIns="46800" anchor="ctr"/>
            <a:lstStyle/>
            <a:p>
              <a:pPr algn="ct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b="1">
                  <a:solidFill>
                    <a:srgbClr val="000000"/>
                  </a:solidFill>
                  <a:latin typeface="Arial" charset="0"/>
                </a:rPr>
                <a:t>Location</a:t>
              </a:r>
            </a:p>
          </p:txBody>
        </p:sp>
        <p:sp>
          <p:nvSpPr>
            <p:cNvPr id="52244" name="Rectangle 20"/>
            <p:cNvSpPr>
              <a:spLocks noChangeArrowheads="1"/>
            </p:cNvSpPr>
            <p:nvPr/>
          </p:nvSpPr>
          <p:spPr bwMode="auto">
            <a:xfrm>
              <a:off x="288" y="912"/>
              <a:ext cx="2065" cy="455"/>
            </a:xfrm>
            <a:prstGeom prst="rect">
              <a:avLst/>
            </a:prstGeom>
            <a:noFill/>
            <a:ln w="9525">
              <a:noFill/>
              <a:round/>
              <a:headEnd/>
              <a:tailEnd/>
            </a:ln>
            <a:effectLst/>
          </p:spPr>
          <p:txBody>
            <a:bodyPr lIns="90000" tIns="46800" rIns="90000" bIns="46800" anchor="ctr"/>
            <a:lstStyle/>
            <a:p>
              <a:pPr algn="ctr">
                <a:lnSpc>
                  <a:spcPct val="100000"/>
                </a:lnSpc>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800" b="1">
                  <a:solidFill>
                    <a:srgbClr val="000000"/>
                  </a:solidFill>
                  <a:latin typeface="Arial" charset="0"/>
                </a:rPr>
                <a:t>Test</a:t>
              </a:r>
            </a:p>
          </p:txBody>
        </p:sp>
        <p:sp>
          <p:nvSpPr>
            <p:cNvPr id="52245" name="Line 21"/>
            <p:cNvSpPr>
              <a:spLocks noChangeShapeType="1"/>
            </p:cNvSpPr>
            <p:nvPr/>
          </p:nvSpPr>
          <p:spPr bwMode="auto">
            <a:xfrm>
              <a:off x="288" y="912"/>
              <a:ext cx="5087" cy="1"/>
            </a:xfrm>
            <a:prstGeom prst="line">
              <a:avLst/>
            </a:prstGeom>
            <a:noFill/>
            <a:ln w="28440">
              <a:solidFill>
                <a:srgbClr val="000000"/>
              </a:solidFill>
              <a:miter lim="800000"/>
              <a:headEnd/>
              <a:tailEnd/>
            </a:ln>
            <a:effectLst/>
          </p:spPr>
          <p:txBody>
            <a:bodyPr/>
            <a:lstStyle/>
            <a:p>
              <a:endParaRPr lang="en-US"/>
            </a:p>
          </p:txBody>
        </p:sp>
        <p:sp>
          <p:nvSpPr>
            <p:cNvPr id="52246" name="Line 22"/>
            <p:cNvSpPr>
              <a:spLocks noChangeShapeType="1"/>
            </p:cNvSpPr>
            <p:nvPr/>
          </p:nvSpPr>
          <p:spPr bwMode="auto">
            <a:xfrm>
              <a:off x="288" y="1367"/>
              <a:ext cx="5087" cy="1"/>
            </a:xfrm>
            <a:prstGeom prst="line">
              <a:avLst/>
            </a:prstGeom>
            <a:noFill/>
            <a:ln w="12600">
              <a:solidFill>
                <a:srgbClr val="000000"/>
              </a:solidFill>
              <a:miter lim="800000"/>
              <a:headEnd/>
              <a:tailEnd/>
            </a:ln>
            <a:effectLst/>
          </p:spPr>
          <p:txBody>
            <a:bodyPr/>
            <a:lstStyle/>
            <a:p>
              <a:endParaRPr lang="en-US"/>
            </a:p>
          </p:txBody>
        </p:sp>
        <p:sp>
          <p:nvSpPr>
            <p:cNvPr id="52247" name="Line 23"/>
            <p:cNvSpPr>
              <a:spLocks noChangeShapeType="1"/>
            </p:cNvSpPr>
            <p:nvPr/>
          </p:nvSpPr>
          <p:spPr bwMode="auto">
            <a:xfrm>
              <a:off x="288" y="1822"/>
              <a:ext cx="5087" cy="1"/>
            </a:xfrm>
            <a:prstGeom prst="line">
              <a:avLst/>
            </a:prstGeom>
            <a:noFill/>
            <a:ln w="12600">
              <a:solidFill>
                <a:srgbClr val="000000"/>
              </a:solidFill>
              <a:miter lim="800000"/>
              <a:headEnd/>
              <a:tailEnd/>
            </a:ln>
            <a:effectLst/>
          </p:spPr>
          <p:txBody>
            <a:bodyPr/>
            <a:lstStyle/>
            <a:p>
              <a:endParaRPr lang="en-US"/>
            </a:p>
          </p:txBody>
        </p:sp>
        <p:sp>
          <p:nvSpPr>
            <p:cNvPr id="52248" name="Line 24"/>
            <p:cNvSpPr>
              <a:spLocks noChangeShapeType="1"/>
            </p:cNvSpPr>
            <p:nvPr/>
          </p:nvSpPr>
          <p:spPr bwMode="auto">
            <a:xfrm>
              <a:off x="288" y="2279"/>
              <a:ext cx="5087" cy="1"/>
            </a:xfrm>
            <a:prstGeom prst="line">
              <a:avLst/>
            </a:prstGeom>
            <a:noFill/>
            <a:ln w="12600">
              <a:solidFill>
                <a:srgbClr val="000000"/>
              </a:solidFill>
              <a:miter lim="800000"/>
              <a:headEnd/>
              <a:tailEnd/>
            </a:ln>
            <a:effectLst/>
          </p:spPr>
          <p:txBody>
            <a:bodyPr/>
            <a:lstStyle/>
            <a:p>
              <a:endParaRPr lang="en-US"/>
            </a:p>
          </p:txBody>
        </p:sp>
        <p:sp>
          <p:nvSpPr>
            <p:cNvPr id="52249" name="Line 25"/>
            <p:cNvSpPr>
              <a:spLocks noChangeShapeType="1"/>
            </p:cNvSpPr>
            <p:nvPr/>
          </p:nvSpPr>
          <p:spPr bwMode="auto">
            <a:xfrm>
              <a:off x="288" y="2754"/>
              <a:ext cx="5087" cy="1"/>
            </a:xfrm>
            <a:prstGeom prst="line">
              <a:avLst/>
            </a:prstGeom>
            <a:noFill/>
            <a:ln w="12600">
              <a:solidFill>
                <a:srgbClr val="000000"/>
              </a:solidFill>
              <a:miter lim="800000"/>
              <a:headEnd/>
              <a:tailEnd/>
            </a:ln>
            <a:effectLst/>
          </p:spPr>
          <p:txBody>
            <a:bodyPr/>
            <a:lstStyle/>
            <a:p>
              <a:endParaRPr lang="en-US"/>
            </a:p>
          </p:txBody>
        </p:sp>
        <p:sp>
          <p:nvSpPr>
            <p:cNvPr id="52250" name="Line 26"/>
            <p:cNvSpPr>
              <a:spLocks noChangeShapeType="1"/>
            </p:cNvSpPr>
            <p:nvPr/>
          </p:nvSpPr>
          <p:spPr bwMode="auto">
            <a:xfrm>
              <a:off x="288" y="3209"/>
              <a:ext cx="5087" cy="1"/>
            </a:xfrm>
            <a:prstGeom prst="line">
              <a:avLst/>
            </a:prstGeom>
            <a:noFill/>
            <a:ln w="12600">
              <a:solidFill>
                <a:srgbClr val="000000"/>
              </a:solidFill>
              <a:miter lim="800000"/>
              <a:headEnd/>
              <a:tailEnd/>
            </a:ln>
            <a:effectLst/>
          </p:spPr>
          <p:txBody>
            <a:bodyPr/>
            <a:lstStyle/>
            <a:p>
              <a:endParaRPr lang="en-US"/>
            </a:p>
          </p:txBody>
        </p:sp>
        <p:sp>
          <p:nvSpPr>
            <p:cNvPr id="52251" name="Line 27"/>
            <p:cNvSpPr>
              <a:spLocks noChangeShapeType="1"/>
            </p:cNvSpPr>
            <p:nvPr/>
          </p:nvSpPr>
          <p:spPr bwMode="auto">
            <a:xfrm>
              <a:off x="288" y="3684"/>
              <a:ext cx="5087" cy="1"/>
            </a:xfrm>
            <a:prstGeom prst="line">
              <a:avLst/>
            </a:prstGeom>
            <a:noFill/>
            <a:ln w="28440">
              <a:solidFill>
                <a:srgbClr val="000000"/>
              </a:solidFill>
              <a:miter lim="800000"/>
              <a:headEnd/>
              <a:tailEnd/>
            </a:ln>
            <a:effectLst/>
          </p:spPr>
          <p:txBody>
            <a:bodyPr/>
            <a:lstStyle/>
            <a:p>
              <a:endParaRPr lang="en-US"/>
            </a:p>
          </p:txBody>
        </p:sp>
        <p:sp>
          <p:nvSpPr>
            <p:cNvPr id="52252" name="Line 28"/>
            <p:cNvSpPr>
              <a:spLocks noChangeShapeType="1"/>
            </p:cNvSpPr>
            <p:nvPr/>
          </p:nvSpPr>
          <p:spPr bwMode="auto">
            <a:xfrm>
              <a:off x="288" y="912"/>
              <a:ext cx="1" cy="2772"/>
            </a:xfrm>
            <a:prstGeom prst="line">
              <a:avLst/>
            </a:prstGeom>
            <a:noFill/>
            <a:ln w="28440">
              <a:solidFill>
                <a:srgbClr val="000000"/>
              </a:solidFill>
              <a:miter lim="800000"/>
              <a:headEnd/>
              <a:tailEnd/>
            </a:ln>
            <a:effectLst/>
          </p:spPr>
          <p:txBody>
            <a:bodyPr/>
            <a:lstStyle/>
            <a:p>
              <a:endParaRPr lang="en-US"/>
            </a:p>
          </p:txBody>
        </p:sp>
        <p:sp>
          <p:nvSpPr>
            <p:cNvPr id="52253" name="Line 29"/>
            <p:cNvSpPr>
              <a:spLocks noChangeShapeType="1"/>
            </p:cNvSpPr>
            <p:nvPr/>
          </p:nvSpPr>
          <p:spPr bwMode="auto">
            <a:xfrm>
              <a:off x="2353" y="912"/>
              <a:ext cx="1" cy="2772"/>
            </a:xfrm>
            <a:prstGeom prst="line">
              <a:avLst/>
            </a:prstGeom>
            <a:noFill/>
            <a:ln w="12600">
              <a:solidFill>
                <a:srgbClr val="000000"/>
              </a:solidFill>
              <a:miter lim="800000"/>
              <a:headEnd/>
              <a:tailEnd/>
            </a:ln>
            <a:effectLst/>
          </p:spPr>
          <p:txBody>
            <a:bodyPr/>
            <a:lstStyle/>
            <a:p>
              <a:endParaRPr lang="en-US"/>
            </a:p>
          </p:txBody>
        </p:sp>
        <p:sp>
          <p:nvSpPr>
            <p:cNvPr id="52254" name="Line 30"/>
            <p:cNvSpPr>
              <a:spLocks noChangeShapeType="1"/>
            </p:cNvSpPr>
            <p:nvPr/>
          </p:nvSpPr>
          <p:spPr bwMode="auto">
            <a:xfrm>
              <a:off x="3679" y="912"/>
              <a:ext cx="1" cy="2772"/>
            </a:xfrm>
            <a:prstGeom prst="line">
              <a:avLst/>
            </a:prstGeom>
            <a:noFill/>
            <a:ln w="12600">
              <a:solidFill>
                <a:srgbClr val="000000"/>
              </a:solidFill>
              <a:miter lim="800000"/>
              <a:headEnd/>
              <a:tailEnd/>
            </a:ln>
            <a:effectLst/>
          </p:spPr>
          <p:txBody>
            <a:bodyPr/>
            <a:lstStyle/>
            <a:p>
              <a:endParaRPr lang="en-US"/>
            </a:p>
          </p:txBody>
        </p:sp>
        <p:sp>
          <p:nvSpPr>
            <p:cNvPr id="52255" name="Line 31"/>
            <p:cNvSpPr>
              <a:spLocks noChangeShapeType="1"/>
            </p:cNvSpPr>
            <p:nvPr/>
          </p:nvSpPr>
          <p:spPr bwMode="auto">
            <a:xfrm>
              <a:off x="5375" y="912"/>
              <a:ext cx="1" cy="2772"/>
            </a:xfrm>
            <a:prstGeom prst="line">
              <a:avLst/>
            </a:prstGeom>
            <a:noFill/>
            <a:ln w="28440">
              <a:solidFill>
                <a:srgbClr val="000000"/>
              </a:solidFill>
              <a:miter lim="800000"/>
              <a:headEnd/>
              <a:tailEnd/>
            </a:ln>
            <a:effectLst/>
          </p:spPr>
          <p:txBody>
            <a:bodyPr/>
            <a:lstStyle/>
            <a:p>
              <a:endParaRPr lang="en-US"/>
            </a:p>
          </p:txBody>
        </p:sp>
      </p:grpSp>
      <p:pic>
        <p:nvPicPr>
          <p:cNvPr id="52256" name="Picture 32"/>
          <p:cNvPicPr>
            <a:picLocks noChangeAspect="1" noChangeArrowheads="1"/>
          </p:cNvPicPr>
          <p:nvPr/>
        </p:nvPicPr>
        <p:blipFill>
          <a:blip r:embed="rId3" cstate="print"/>
          <a:srcRect/>
          <a:stretch>
            <a:fillRect/>
          </a:stretch>
        </p:blipFill>
        <p:spPr bwMode="auto">
          <a:xfrm>
            <a:off x="8172450" y="260350"/>
            <a:ext cx="798513" cy="798513"/>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BC/DR Plan Maintenance</a:t>
            </a:r>
            <a:endParaRPr lang="en-US" dirty="0"/>
          </a:p>
        </p:txBody>
      </p:sp>
      <p:graphicFrame>
        <p:nvGraphicFramePr>
          <p:cNvPr id="6" name="Content Placeholder 5"/>
          <p:cNvGraphicFramePr>
            <a:graphicFrameLocks noGrp="1"/>
          </p:cNvGraphicFramePr>
          <p:nvPr>
            <p:ph idx="1"/>
          </p:nvPr>
        </p:nvGraphicFramePr>
        <p:xfrm>
          <a:off x="685800" y="1981200"/>
          <a:ext cx="8153400" cy="2019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107B1B84-1149-468F-8E3D-074FDC78B83C}" type="slidenum">
              <a:rPr lang="en-US" smtClean="0"/>
              <a:pPr/>
              <a:t>49</a:t>
            </a:fld>
            <a:endParaRPr lang="en-US" dirty="0"/>
          </a:p>
        </p:txBody>
      </p:sp>
      <p:sp>
        <p:nvSpPr>
          <p:cNvPr id="8" name="Content Placeholder 7"/>
          <p:cNvSpPr>
            <a:spLocks noGrp="1"/>
          </p:cNvSpPr>
          <p:nvPr>
            <p:ph idx="13"/>
          </p:nvPr>
        </p:nvSpPr>
        <p:spPr/>
        <p:txBody>
          <a:bodyPr>
            <a:normAutofit fontScale="70000" lnSpcReduction="20000"/>
          </a:bodyPr>
          <a:lstStyle/>
          <a:p>
            <a:pPr marL="179388" indent="-179388">
              <a:spcBef>
                <a:spcPts val="500"/>
              </a:spcBef>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dirty="0" smtClean="0"/>
              <a:t>BCP documentation and the plan must be kept up-to-date</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dirty="0" smtClean="0"/>
              <a:t>BCP team meets periodically to discuss and review plan</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dirty="0" smtClean="0"/>
              <a:t>Drastic changes to the organization may require substantial rewrite of the BCP</a:t>
            </a:r>
          </a:p>
          <a:p>
            <a:pPr marL="179388" indent="-179388">
              <a:spcBef>
                <a:spcPts val="500"/>
              </a:spcBef>
              <a:buFont typeface="Arial" charset="0"/>
              <a:buChar char="•"/>
              <a:tabLst>
                <a:tab pos="179388" algn="l"/>
                <a:tab pos="749300" algn="l"/>
                <a:tab pos="1663700" algn="l"/>
                <a:tab pos="2578100" algn="l"/>
                <a:tab pos="3492500" algn="l"/>
                <a:tab pos="4406900" algn="l"/>
                <a:tab pos="5321300" algn="l"/>
                <a:tab pos="6235700" algn="l"/>
                <a:tab pos="7150100" algn="l"/>
                <a:tab pos="8064500" algn="l"/>
                <a:tab pos="8978900" algn="l"/>
                <a:tab pos="9893300" algn="l"/>
              </a:tabLst>
            </a:pPr>
            <a:r>
              <a:rPr lang="en-CA" dirty="0" smtClean="0"/>
              <a:t>Older versions should be physically destroyed once the new one is developed</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smtClean="0"/>
          </a:p>
        </p:txBody>
      </p:sp>
      <p:grpSp>
        <p:nvGrpSpPr>
          <p:cNvPr id="3" name="Group 6"/>
          <p:cNvGrpSpPr/>
          <p:nvPr/>
        </p:nvGrpSpPr>
        <p:grpSpPr>
          <a:xfrm>
            <a:off x="2428860" y="3214686"/>
            <a:ext cx="5715834" cy="572298"/>
            <a:chOff x="2428860" y="4286256"/>
            <a:chExt cx="5715834" cy="572298"/>
          </a:xfrm>
        </p:grpSpPr>
        <p:cxnSp>
          <p:nvCxnSpPr>
            <p:cNvPr id="16" name="Elbow Connector 15"/>
            <p:cNvCxnSpPr/>
            <p:nvPr/>
          </p:nvCxnSpPr>
          <p:spPr bwMode="auto">
            <a:xfrm rot="5400000">
              <a:off x="7858148" y="4572008"/>
              <a:ext cx="571504"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Elbow Connector 17"/>
            <p:cNvCxnSpPr/>
            <p:nvPr/>
          </p:nvCxnSpPr>
          <p:spPr bwMode="auto">
            <a:xfrm rot="10800000">
              <a:off x="2428860" y="4286256"/>
              <a:ext cx="5715040" cy="571504"/>
            </a:xfrm>
            <a:prstGeom prst="bentConnector3">
              <a:avLst>
                <a:gd name="adj1" fmla="val 100046"/>
              </a:avLst>
            </a:prstGeom>
            <a:solidFill>
              <a:schemeClr val="accent1"/>
            </a:solidFill>
            <a:ln w="9525" cap="flat" cmpd="sng" algn="ctr">
              <a:solidFill>
                <a:schemeClr val="tx1"/>
              </a:solidFill>
              <a:prstDash val="solid"/>
              <a:round/>
              <a:headEnd type="none" w="med" len="med"/>
              <a:tailEnd type="arrow"/>
            </a:ln>
            <a:effectLst/>
          </p:spPr>
        </p:cxnSp>
      </p:grpSp>
      <p:sp>
        <p:nvSpPr>
          <p:cNvPr id="9" name="Down Arrow 8"/>
          <p:cNvSpPr/>
          <p:nvPr/>
        </p:nvSpPr>
        <p:spPr bwMode="auto">
          <a:xfrm>
            <a:off x="8001024" y="2285992"/>
            <a:ext cx="285752" cy="4286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w="9360">
            <a:solidFill>
              <a:srgbClr val="333399"/>
            </a:solidFill>
            <a:miter lim="800000"/>
          </a:ln>
        </p:spPr>
        <p:txBody>
          <a:bodyPr lIns="90000" tIns="46800" rIns="90000" bIns="46800">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Case study:</a:t>
            </a:r>
            <a:br>
              <a:rPr lang="en-CA"/>
            </a:br>
            <a:r>
              <a:rPr lang="en-CA"/>
              <a:t>Buncefield – published losses</a:t>
            </a:r>
          </a:p>
        </p:txBody>
      </p:sp>
      <p:sp>
        <p:nvSpPr>
          <p:cNvPr id="11266" name="Rectangle 2"/>
          <p:cNvSpPr>
            <a:spLocks noGrp="1" noChangeArrowheads="1"/>
          </p:cNvSpPr>
          <p:nvPr>
            <p:ph idx="1"/>
          </p:nvPr>
        </p:nvSpPr>
        <p:spPr>
          <a:ln/>
        </p:spPr>
        <p:txBody>
          <a:bodyPr lIns="90000" tIns="46800" rIns="90000" bIns="46800">
            <a:normAutofit lnSpcReduction="10000"/>
          </a:bodyPr>
          <a:lstStyle/>
          <a:p>
            <a:pPr>
              <a:spcBef>
                <a:spcPts val="6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Northgate Information Solutions, a billing service provider, announced the following day that the blast has left their systems inoperable, and they were temporarily unable to bill their customers.</a:t>
            </a:r>
          </a:p>
          <a:p>
            <a:pPr>
              <a:spcBef>
                <a:spcPts val="6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Asos, an online retailer, requested their shares be suspended from trade on the London Stock Exchange, pending further notice</a:t>
            </a:r>
          </a:p>
          <a:p>
            <a:pPr>
              <a:spcBef>
                <a:spcPts val="600"/>
              </a:spcBef>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a:t>DSB (Dixons and Curries, the UK equivalent of Best Buy) closed their head office and relocated 1500 staff</a:t>
            </a:r>
          </a:p>
          <a:p>
            <a:pPr>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i="1"/>
              <a:t>Information on these slides is taken from </a:t>
            </a:r>
          </a:p>
          <a:p>
            <a:pPr>
              <a:spcBef>
                <a:spcPts val="450"/>
              </a:spcBef>
              <a:buClr>
                <a:srgbClr val="009999"/>
              </a:buCl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1800" i="1">
                <a:solidFill>
                  <a:srgbClr val="009999"/>
                </a:solidFill>
                <a:hlinkClick r:id="rId3"/>
              </a:rPr>
              <a:t>http://www.genre.com/sharedfile/pdf/Topics14_Buncefield-en.pdf</a:t>
            </a:r>
          </a:p>
          <a:p>
            <a:pPr>
              <a:spcBef>
                <a:spcPts val="45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1800" i="1"/>
          </a:p>
        </p:txBody>
      </p:sp>
      <p:sp>
        <p:nvSpPr>
          <p:cNvPr id="5" name="Slide Number Placeholder 4"/>
          <p:cNvSpPr>
            <a:spLocks noGrp="1"/>
          </p:cNvSpPr>
          <p:nvPr>
            <p:ph type="sldNum" sz="quarter" idx="12"/>
          </p:nvPr>
        </p:nvSpPr>
        <p:spPr>
          <a:prstGeom prst="rect">
            <a:avLst/>
          </a:prstGeom>
        </p:spPr>
        <p:txBody>
          <a:bodyPr/>
          <a:lstStyle/>
          <a:p>
            <a:fld id="{3A510AB6-78FC-497F-8C10-E307AB2CD886}" type="slidenum">
              <a:rPr lang="en-US"/>
              <a:pPr/>
              <a:t>5</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Grp="1" noChangeArrowheads="1"/>
          </p:cNvSpPr>
          <p:nvPr>
            <p:ph type="title"/>
          </p:nvPr>
        </p:nvSpPr>
        <p:spPr>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800" dirty="0" smtClean="0"/>
              <a:t>L07 BCP and DRP</a:t>
            </a:r>
            <a:endParaRPr lang="en-CA" sz="2800" dirty="0"/>
          </a:p>
        </p:txBody>
      </p:sp>
      <p:sp>
        <p:nvSpPr>
          <p:cNvPr id="54274" name="Rectangle 2"/>
          <p:cNvSpPr>
            <a:spLocks noGrp="1" noChangeArrowheads="1"/>
          </p:cNvSpPr>
          <p:nvPr>
            <p:ph type="body" idx="1"/>
          </p:nvPr>
        </p:nvSpPr>
        <p:spPr bwMode="auto">
          <a:prstGeom prst="rect">
            <a:avLst/>
          </a:prstGeom>
          <a:noFill/>
          <a:ln/>
        </p:spPr>
        <p:txBody>
          <a:bodyPr lIns="90000" tIns="46800" rIns="90000" bIns="46800"/>
          <a:lstStyle/>
          <a:p>
            <a:pPr marL="0" inden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000" dirty="0"/>
              <a:t>Questions?  Comments</a:t>
            </a:r>
            <a:r>
              <a:rPr lang="en-CA" sz="2000" dirty="0" smtClean="0"/>
              <a:t>?</a:t>
            </a:r>
          </a:p>
          <a:p>
            <a:pPr marL="0" inden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smtClean="0"/>
              <a:t>Review the </a:t>
            </a:r>
            <a:r>
              <a:rPr lang="en-CA" dirty="0" smtClean="0">
                <a:hlinkClick r:id="rId3" action="ppaction://hlinksldjump"/>
              </a:rPr>
              <a:t>Objectives for BC/DR Planning</a:t>
            </a:r>
            <a:endParaRPr lang="en-CA"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Redundancy and Avoiding Single Points of Failure</a:t>
            </a:r>
            <a:endParaRPr lang="en-US" dirty="0"/>
          </a:p>
        </p:txBody>
      </p:sp>
      <p:sp>
        <p:nvSpPr>
          <p:cNvPr id="5" name="Text Placeholder 4"/>
          <p:cNvSpPr>
            <a:spLocks noGrp="1"/>
          </p:cNvSpPr>
          <p:nvPr>
            <p:ph type="body" idx="1"/>
          </p:nvPr>
        </p:nvSpPr>
        <p:spPr/>
        <p:txBody>
          <a:bodyPr/>
          <a:lstStyle/>
          <a:p>
            <a:r>
              <a:rPr lang="en-CA" dirty="0" smtClean="0"/>
              <a:t>Sybex CISSP Fourth Edition, End of Chapter 3</a:t>
            </a:r>
          </a:p>
        </p:txBody>
      </p:sp>
      <p:sp>
        <p:nvSpPr>
          <p:cNvPr id="4" name="Slide Number Placeholder 3"/>
          <p:cNvSpPr>
            <a:spLocks noGrp="1"/>
          </p:cNvSpPr>
          <p:nvPr>
            <p:ph type="sldNum" sz="quarter" idx="12"/>
          </p:nvPr>
        </p:nvSpPr>
        <p:spPr/>
        <p:txBody>
          <a:bodyPr/>
          <a:lstStyle/>
          <a:p>
            <a:fld id="{107B1B84-1149-468F-8E3D-074FDC78B83C}" type="slidenum">
              <a:rPr lang="en-US" smtClean="0"/>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Single Point of Failure</a:t>
            </a:r>
            <a:endParaRPr lang="en-US" dirty="0"/>
          </a:p>
        </p:txBody>
      </p:sp>
      <p:sp>
        <p:nvSpPr>
          <p:cNvPr id="7" name="Text Placeholder 6"/>
          <p:cNvSpPr>
            <a:spLocks noGrp="1"/>
          </p:cNvSpPr>
          <p:nvPr>
            <p:ph type="body" idx="1"/>
          </p:nvPr>
        </p:nvSpPr>
        <p:spPr/>
        <p:txBody>
          <a:bodyPr/>
          <a:lstStyle/>
          <a:p>
            <a:r>
              <a:rPr lang="en-US" dirty="0" smtClean="0"/>
              <a:t>Single Point of Failure</a:t>
            </a:r>
            <a:endParaRPr lang="en-US" dirty="0"/>
          </a:p>
        </p:txBody>
      </p:sp>
      <p:sp>
        <p:nvSpPr>
          <p:cNvPr id="6" name="Content Placeholder 5"/>
          <p:cNvSpPr>
            <a:spLocks noGrp="1"/>
          </p:cNvSpPr>
          <p:nvPr>
            <p:ph sz="half" idx="2"/>
          </p:nvPr>
        </p:nvSpPr>
        <p:spPr/>
        <p:txBody>
          <a:bodyPr>
            <a:normAutofit lnSpcReduction="10000"/>
          </a:bodyPr>
          <a:lstStyle/>
          <a:p>
            <a:r>
              <a:rPr lang="en-US" sz="2000" dirty="0" smtClean="0"/>
              <a:t>Can be a person, a system, a device, a communication link, power</a:t>
            </a:r>
          </a:p>
          <a:p>
            <a:r>
              <a:rPr lang="en-US" sz="2000" dirty="0" smtClean="0"/>
              <a:t>Can cause significant downtime if compromised, violated or destroyed</a:t>
            </a:r>
          </a:p>
          <a:p>
            <a:pPr>
              <a:buNone/>
            </a:pPr>
            <a:r>
              <a:rPr lang="en-US" sz="2000" b="1" dirty="0" smtClean="0"/>
              <a:t>Fault Tolerant Systems</a:t>
            </a:r>
          </a:p>
          <a:p>
            <a:r>
              <a:rPr lang="en-US" sz="2000" dirty="0" smtClean="0"/>
              <a:t>Can help avoid single point of failure</a:t>
            </a:r>
          </a:p>
          <a:p>
            <a:r>
              <a:rPr lang="en-US" sz="2000" dirty="0" smtClean="0"/>
              <a:t>May also have corrective capabilities, restorative / recovery controls</a:t>
            </a:r>
          </a:p>
        </p:txBody>
      </p:sp>
      <p:sp>
        <p:nvSpPr>
          <p:cNvPr id="8" name="Text Placeholder 7"/>
          <p:cNvSpPr>
            <a:spLocks noGrp="1"/>
          </p:cNvSpPr>
          <p:nvPr>
            <p:ph type="body" sz="quarter" idx="3"/>
          </p:nvPr>
        </p:nvSpPr>
        <p:spPr/>
        <p:txBody>
          <a:bodyPr/>
          <a:lstStyle/>
          <a:p>
            <a:r>
              <a:rPr lang="en-US" dirty="0" smtClean="0"/>
              <a:t>Redundant servers</a:t>
            </a:r>
            <a:endParaRPr lang="en-US" dirty="0"/>
          </a:p>
        </p:txBody>
      </p:sp>
      <p:sp>
        <p:nvSpPr>
          <p:cNvPr id="9" name="Content Placeholder 8"/>
          <p:cNvSpPr>
            <a:spLocks noGrp="1"/>
          </p:cNvSpPr>
          <p:nvPr>
            <p:ph sz="quarter" idx="4"/>
          </p:nvPr>
        </p:nvSpPr>
        <p:spPr/>
        <p:txBody>
          <a:bodyPr/>
          <a:lstStyle/>
          <a:p>
            <a:r>
              <a:rPr lang="en-US" sz="1600" dirty="0" smtClean="0"/>
              <a:t>server mirroring is a backup system deployed alongside production (real time)</a:t>
            </a:r>
          </a:p>
          <a:p>
            <a:r>
              <a:rPr lang="en-US" sz="1600" dirty="0" smtClean="0"/>
              <a:t>Remote journaling:  changes are sent to offsite redundant server immediately, in real time</a:t>
            </a:r>
          </a:p>
          <a:p>
            <a:r>
              <a:rPr lang="en-US" sz="1600" dirty="0" smtClean="0"/>
              <a:t>Electronic vaulting, batch processing changes are duplicated and applied to duplicate server over intervals</a:t>
            </a:r>
          </a:p>
          <a:p>
            <a:r>
              <a:rPr lang="en-US" sz="1600" dirty="0" smtClean="0"/>
              <a:t>Cluster or server farm:  many duplicate servers acting together to share the workload, changes are duplicated in real time on all partners</a:t>
            </a:r>
          </a:p>
          <a:p>
            <a:endParaRPr lang="en-US" dirty="0"/>
          </a:p>
        </p:txBody>
      </p:sp>
      <p:sp>
        <p:nvSpPr>
          <p:cNvPr id="4" name="Slide Number Placeholder 3"/>
          <p:cNvSpPr>
            <a:spLocks noGrp="1"/>
          </p:cNvSpPr>
          <p:nvPr>
            <p:ph type="sldNum" sz="quarter" idx="12"/>
          </p:nvPr>
        </p:nvSpPr>
        <p:spPr/>
        <p:txBody>
          <a:bodyPr/>
          <a:lstStyle/>
          <a:p>
            <a:fld id="{EAD032ED-2F90-45EA-A193-0D1FFF3F0542}"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Failover Solutions</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Rollover or failover is the switch to the redundant system in case of a failure</a:t>
            </a:r>
          </a:p>
          <a:p>
            <a:r>
              <a:rPr lang="en-US" sz="2400" dirty="0" smtClean="0"/>
              <a:t>Can be automatic (hot rollover) or manual (cold rollover)</a:t>
            </a:r>
          </a:p>
          <a:p>
            <a:r>
              <a:rPr lang="en-US" sz="2400" dirty="0" smtClean="0"/>
              <a:t>Fail-secure:  resort to a secure state in case of error or failure, e.g. firewall resorts to “deny-all” rule</a:t>
            </a:r>
          </a:p>
          <a:p>
            <a:r>
              <a:rPr lang="en-US" sz="2400" dirty="0" smtClean="0"/>
              <a:t>Fail-safe:  human safety is protected, e.g. in case of fire doors are unlocked to allow exit and entry for emergency crews</a:t>
            </a:r>
          </a:p>
          <a:p>
            <a:r>
              <a:rPr lang="en-US" sz="2400" dirty="0" smtClean="0"/>
              <a:t>Fail-soft:  only the part of the system that failed or was compromised fails secure while the rest of the system operates as normal.</a:t>
            </a:r>
          </a:p>
          <a:p>
            <a:endParaRPr lang="en-US" sz="2400"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8050" name="Rectangle 2"/>
          <p:cNvSpPr>
            <a:spLocks noGrp="1" noChangeArrowheads="1"/>
          </p:cNvSpPr>
          <p:nvPr>
            <p:ph type="title"/>
          </p:nvPr>
        </p:nvSpPr>
        <p:spPr>
          <a:ln/>
        </p:spPr>
        <p:txBody>
          <a:bodyPr/>
          <a:lstStyle/>
          <a:p>
            <a:r>
              <a:rPr lang="en-CA"/>
              <a:t>RAID</a:t>
            </a:r>
          </a:p>
        </p:txBody>
      </p:sp>
      <p:sp>
        <p:nvSpPr>
          <p:cNvPr id="898051" name="Rectangle 3"/>
          <p:cNvSpPr>
            <a:spLocks noGrp="1" noChangeArrowheads="1"/>
          </p:cNvSpPr>
          <p:nvPr>
            <p:ph idx="1"/>
          </p:nvPr>
        </p:nvSpPr>
        <p:spPr/>
        <p:txBody>
          <a:bodyPr>
            <a:normAutofit lnSpcReduction="10000"/>
          </a:bodyPr>
          <a:lstStyle/>
          <a:p>
            <a:pPr>
              <a:buFontTx/>
              <a:buChar char="•"/>
            </a:pPr>
            <a:r>
              <a:rPr lang="en-CA" sz="2400" dirty="0"/>
              <a:t>Redundant Array of Independent (or Inexpensive) Disks</a:t>
            </a:r>
          </a:p>
          <a:p>
            <a:pPr>
              <a:buFontTx/>
              <a:buChar char="•"/>
            </a:pPr>
            <a:r>
              <a:rPr lang="en-CA" sz="2400" dirty="0"/>
              <a:t>Goal is to add redundancy and increase the availability of </a:t>
            </a:r>
            <a:r>
              <a:rPr lang="en-CA" sz="2400" b="1" dirty="0"/>
              <a:t>storage </a:t>
            </a:r>
            <a:r>
              <a:rPr lang="en-CA" sz="2400" b="1" dirty="0" smtClean="0"/>
              <a:t>devices</a:t>
            </a:r>
          </a:p>
          <a:p>
            <a:pPr>
              <a:buFontTx/>
              <a:buChar char="•"/>
            </a:pPr>
            <a:r>
              <a:rPr lang="en-CA" sz="2400" dirty="0" smtClean="0"/>
              <a:t>Avoid single point of failure, build fault-tolerant systems</a:t>
            </a:r>
            <a:endParaRPr lang="en-CA" sz="2400" dirty="0"/>
          </a:p>
          <a:p>
            <a:pPr>
              <a:buFontTx/>
              <a:buChar char="•"/>
            </a:pPr>
            <a:r>
              <a:rPr lang="en-CA" sz="2400" dirty="0"/>
              <a:t>RAID uses multiple hard drives arranges so in a way that trades off capacity, speed and data loss:</a:t>
            </a:r>
          </a:p>
          <a:p>
            <a:pPr lvl="1"/>
            <a:r>
              <a:rPr lang="en-CA" sz="2000" dirty="0"/>
              <a:t>Striping:  distribute data across several disks to improve speed and capacity, all data is lost if one disk is lost</a:t>
            </a:r>
          </a:p>
          <a:p>
            <a:pPr lvl="1"/>
            <a:r>
              <a:rPr lang="en-CA" sz="2000" dirty="0"/>
              <a:t>Mirroring:  two or more disks storing exactly the same data to improve availability, if one drive fails it can be swapped out</a:t>
            </a:r>
          </a:p>
          <a:p>
            <a:pPr lvl="1"/>
            <a:r>
              <a:rPr lang="en-CA" sz="2000" dirty="0"/>
              <a:t>Parity:  one disk is dedicated to storing parity information for on-the-fly data recovery </a:t>
            </a:r>
          </a:p>
          <a:p>
            <a:endParaRPr lang="en-CA" sz="2400" dirty="0"/>
          </a:p>
        </p:txBody>
      </p:sp>
      <p:sp>
        <p:nvSpPr>
          <p:cNvPr id="5" name="Slide Number Placeholder 4"/>
          <p:cNvSpPr>
            <a:spLocks noGrp="1"/>
          </p:cNvSpPr>
          <p:nvPr>
            <p:ph type="sldNum" sz="quarter" idx="12"/>
          </p:nvPr>
        </p:nvSpPr>
        <p:spPr>
          <a:prstGeom prst="rect">
            <a:avLst/>
          </a:prstGeom>
        </p:spPr>
        <p:txBody>
          <a:bodyPr/>
          <a:lstStyle/>
          <a:p>
            <a:fld id="{A711B6B2-F89D-44FC-B9BB-2ED35C2D4E86}" type="slidenum">
              <a:rPr lang="en-US"/>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9077" name="Rectangle 5"/>
          <p:cNvSpPr>
            <a:spLocks noGrp="1" noChangeArrowheads="1"/>
          </p:cNvSpPr>
          <p:nvPr>
            <p:ph type="title"/>
          </p:nvPr>
        </p:nvSpPr>
        <p:spPr>
          <a:ln/>
        </p:spPr>
        <p:txBody>
          <a:bodyPr/>
          <a:lstStyle/>
          <a:p>
            <a:r>
              <a:rPr lang="en-CA" dirty="0"/>
              <a:t>Raid Levels</a:t>
            </a:r>
          </a:p>
        </p:txBody>
      </p:sp>
      <p:sp>
        <p:nvSpPr>
          <p:cNvPr id="22" name="Content Placeholder 21"/>
          <p:cNvSpPr>
            <a:spLocks noGrp="1"/>
          </p:cNvSpPr>
          <p:nvPr>
            <p:ph idx="1"/>
          </p:nvPr>
        </p:nvSpPr>
        <p:spPr/>
        <p:txBody>
          <a:bodyPr/>
          <a:lstStyle/>
          <a:p>
            <a:endParaRPr lang="en-US"/>
          </a:p>
        </p:txBody>
      </p:sp>
      <p:sp>
        <p:nvSpPr>
          <p:cNvPr id="21" name="Slide Number Placeholder 5"/>
          <p:cNvSpPr>
            <a:spLocks noGrp="1"/>
          </p:cNvSpPr>
          <p:nvPr>
            <p:ph type="sldNum" sz="quarter" idx="12"/>
          </p:nvPr>
        </p:nvSpPr>
        <p:spPr/>
        <p:txBody>
          <a:bodyPr/>
          <a:lstStyle/>
          <a:p>
            <a:fld id="{5BCFA495-AABD-46D7-AF9A-9B149D7FF7F4}" type="slidenum">
              <a:rPr lang="en-US"/>
              <a:pPr/>
              <a:t>55</a:t>
            </a:fld>
            <a:endParaRPr lang="en-US"/>
          </a:p>
        </p:txBody>
      </p:sp>
      <p:pic>
        <p:nvPicPr>
          <p:cNvPr id="899076" name="Picture 4"/>
          <p:cNvPicPr>
            <a:picLocks noChangeAspect="1" noChangeArrowheads="1"/>
          </p:cNvPicPr>
          <p:nvPr/>
        </p:nvPicPr>
        <p:blipFill>
          <a:blip r:embed="rId3" cstate="print"/>
          <a:srcRect/>
          <a:stretch>
            <a:fillRect/>
          </a:stretch>
        </p:blipFill>
        <p:spPr bwMode="auto">
          <a:xfrm>
            <a:off x="900113" y="1371600"/>
            <a:ext cx="3671887" cy="2344738"/>
          </a:xfrm>
          <a:prstGeom prst="rect">
            <a:avLst/>
          </a:prstGeom>
          <a:noFill/>
          <a:ln w="25400" algn="ctr">
            <a:noFill/>
            <a:miter lim="800000"/>
            <a:headEnd/>
            <a:tailEnd/>
          </a:ln>
          <a:effectLst/>
        </p:spPr>
      </p:pic>
      <p:pic>
        <p:nvPicPr>
          <p:cNvPr id="899080" name="Picture 8"/>
          <p:cNvPicPr>
            <a:picLocks noChangeAspect="1" noChangeArrowheads="1"/>
          </p:cNvPicPr>
          <p:nvPr/>
        </p:nvPicPr>
        <p:blipFill>
          <a:blip r:embed="rId4" cstate="print"/>
          <a:srcRect/>
          <a:stretch>
            <a:fillRect/>
          </a:stretch>
        </p:blipFill>
        <p:spPr bwMode="auto">
          <a:xfrm>
            <a:off x="4786313" y="1371600"/>
            <a:ext cx="3671887" cy="2344738"/>
          </a:xfrm>
          <a:prstGeom prst="rect">
            <a:avLst/>
          </a:prstGeom>
          <a:noFill/>
          <a:ln w="25400" algn="ctr">
            <a:noFill/>
            <a:miter lim="800000"/>
            <a:headEnd/>
            <a:tailEnd/>
          </a:ln>
          <a:effectLst/>
        </p:spPr>
      </p:pic>
      <p:sp>
        <p:nvSpPr>
          <p:cNvPr id="899081" name="Text Box 9"/>
          <p:cNvSpPr txBox="1">
            <a:spLocks noChangeArrowheads="1"/>
          </p:cNvSpPr>
          <p:nvPr/>
        </p:nvSpPr>
        <p:spPr bwMode="auto">
          <a:xfrm>
            <a:off x="1477963" y="1557338"/>
            <a:ext cx="2376487"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RAID 0 – Striping </a:t>
            </a:r>
          </a:p>
        </p:txBody>
      </p:sp>
      <p:sp>
        <p:nvSpPr>
          <p:cNvPr id="899082" name="Text Box 10"/>
          <p:cNvSpPr txBox="1">
            <a:spLocks noChangeArrowheads="1"/>
          </p:cNvSpPr>
          <p:nvPr/>
        </p:nvSpPr>
        <p:spPr bwMode="auto">
          <a:xfrm>
            <a:off x="5435600" y="1376363"/>
            <a:ext cx="2376488"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RAID 1 – Mirroring </a:t>
            </a:r>
          </a:p>
        </p:txBody>
      </p:sp>
      <p:sp>
        <p:nvSpPr>
          <p:cNvPr id="899083" name="Text Box 11"/>
          <p:cNvSpPr txBox="1">
            <a:spLocks noChangeArrowheads="1"/>
          </p:cNvSpPr>
          <p:nvPr/>
        </p:nvSpPr>
        <p:spPr bwMode="auto">
          <a:xfrm>
            <a:off x="1643042" y="115889"/>
            <a:ext cx="7358083" cy="400110"/>
          </a:xfrm>
          <a:prstGeom prst="rect">
            <a:avLst/>
          </a:prstGeom>
          <a:noFill/>
          <a:ln w="25400" algn="ctr">
            <a:noFill/>
            <a:miter lim="800000"/>
            <a:headEnd/>
            <a:tailEnd/>
          </a:ln>
          <a:effectLst/>
        </p:spPr>
        <p:txBody>
          <a:bodyPr wrap="square">
            <a:spAutoFit/>
          </a:bodyPr>
          <a:lstStyle/>
          <a:p>
            <a:pPr marL="342900" indent="-342900" defTabSz="914400">
              <a:spcBef>
                <a:spcPct val="50000"/>
              </a:spcBef>
            </a:pPr>
            <a:r>
              <a:rPr lang="en-CA" dirty="0" smtClean="0">
                <a:solidFill>
                  <a:schemeClr val="bg1"/>
                </a:solidFill>
              </a:rPr>
              <a:t>rollers</a:t>
            </a:r>
            <a:r>
              <a:rPr lang="en-CA" dirty="0" smtClean="0">
                <a:hlinkClick r:id="rId5"/>
              </a:rPr>
              <a:t>http</a:t>
            </a:r>
            <a:r>
              <a:rPr lang="en-CA" dirty="0">
                <a:hlinkClick r:id="rId5"/>
              </a:rPr>
              <a:t>://docs.hp.com/en/J6369-90050/ch02s01.html</a:t>
            </a:r>
            <a:r>
              <a:rPr lang="en-CA" dirty="0"/>
              <a:t> </a:t>
            </a:r>
          </a:p>
        </p:txBody>
      </p:sp>
      <p:pic>
        <p:nvPicPr>
          <p:cNvPr id="899084" name="Picture 12"/>
          <p:cNvPicPr>
            <a:picLocks noChangeAspect="1" noChangeArrowheads="1"/>
          </p:cNvPicPr>
          <p:nvPr/>
        </p:nvPicPr>
        <p:blipFill>
          <a:blip r:embed="rId6" cstate="print"/>
          <a:srcRect/>
          <a:stretch>
            <a:fillRect/>
          </a:stretch>
        </p:blipFill>
        <p:spPr bwMode="auto">
          <a:xfrm>
            <a:off x="900113" y="3748088"/>
            <a:ext cx="3671887" cy="2344737"/>
          </a:xfrm>
          <a:prstGeom prst="rect">
            <a:avLst/>
          </a:prstGeom>
          <a:noFill/>
          <a:ln w="25400" algn="ctr">
            <a:noFill/>
            <a:miter lim="800000"/>
            <a:headEnd/>
            <a:tailEnd/>
          </a:ln>
          <a:effectLst/>
        </p:spPr>
      </p:pic>
      <p:sp>
        <p:nvSpPr>
          <p:cNvPr id="899085" name="Text Box 13"/>
          <p:cNvSpPr txBox="1">
            <a:spLocks noChangeArrowheads="1"/>
          </p:cNvSpPr>
          <p:nvPr/>
        </p:nvSpPr>
        <p:spPr bwMode="auto">
          <a:xfrm>
            <a:off x="1476375" y="3895725"/>
            <a:ext cx="2376488" cy="396875"/>
          </a:xfrm>
          <a:prstGeom prst="rect">
            <a:avLst/>
          </a:prstGeom>
          <a:noFill/>
          <a:ln w="25400" algn="ctr">
            <a:noFill/>
            <a:miter lim="800000"/>
            <a:headEnd/>
            <a:tailEnd/>
          </a:ln>
          <a:effectLst/>
        </p:spPr>
        <p:txBody>
          <a:bodyPr>
            <a:spAutoFit/>
          </a:bodyPr>
          <a:lstStyle/>
          <a:p>
            <a:pPr defTabSz="914400">
              <a:spcBef>
                <a:spcPct val="50000"/>
              </a:spcBef>
            </a:pPr>
            <a:r>
              <a:rPr lang="en-CA"/>
              <a:t>RAID 5</a:t>
            </a:r>
          </a:p>
        </p:txBody>
      </p:sp>
      <p:pic>
        <p:nvPicPr>
          <p:cNvPr id="899087" name="Picture 15"/>
          <p:cNvPicPr>
            <a:picLocks noChangeAspect="1" noChangeArrowheads="1"/>
          </p:cNvPicPr>
          <p:nvPr/>
        </p:nvPicPr>
        <p:blipFill>
          <a:blip r:embed="rId7" cstate="print"/>
          <a:srcRect/>
          <a:stretch>
            <a:fillRect/>
          </a:stretch>
        </p:blipFill>
        <p:spPr bwMode="auto">
          <a:xfrm>
            <a:off x="4787900" y="3748088"/>
            <a:ext cx="3671888" cy="2344737"/>
          </a:xfrm>
          <a:prstGeom prst="rect">
            <a:avLst/>
          </a:prstGeom>
          <a:noFill/>
          <a:ln w="25400" algn="ctr">
            <a:noFill/>
            <a:miter lim="800000"/>
            <a:headEnd/>
            <a:tailEnd/>
          </a:ln>
          <a:effectLst/>
        </p:spPr>
      </p:pic>
      <p:sp>
        <p:nvSpPr>
          <p:cNvPr id="899088" name="Text Box 16"/>
          <p:cNvSpPr txBox="1">
            <a:spLocks noChangeArrowheads="1"/>
          </p:cNvSpPr>
          <p:nvPr/>
        </p:nvSpPr>
        <p:spPr bwMode="auto">
          <a:xfrm>
            <a:off x="5435600" y="3789363"/>
            <a:ext cx="2376488" cy="396875"/>
          </a:xfrm>
          <a:prstGeom prst="rect">
            <a:avLst/>
          </a:prstGeom>
          <a:noFill/>
          <a:ln w="25400" algn="ctr">
            <a:noFill/>
            <a:miter lim="800000"/>
            <a:headEnd/>
            <a:tailEnd/>
          </a:ln>
          <a:effectLst/>
        </p:spPr>
        <p:txBody>
          <a:bodyPr>
            <a:spAutoFit/>
          </a:bodyPr>
          <a:lstStyle/>
          <a:p>
            <a:pPr>
              <a:spcBef>
                <a:spcPct val="50000"/>
              </a:spcBef>
            </a:pPr>
            <a:r>
              <a:rPr lang="en-CA"/>
              <a:t>RAID 6</a:t>
            </a:r>
          </a:p>
        </p:txBody>
      </p:sp>
      <p:sp>
        <p:nvSpPr>
          <p:cNvPr id="899089" name="Text Box 17"/>
          <p:cNvSpPr txBox="1">
            <a:spLocks noChangeArrowheads="1"/>
          </p:cNvSpPr>
          <p:nvPr/>
        </p:nvSpPr>
        <p:spPr bwMode="auto">
          <a:xfrm>
            <a:off x="5508625" y="5695950"/>
            <a:ext cx="2376488" cy="396875"/>
          </a:xfrm>
          <a:prstGeom prst="rect">
            <a:avLst/>
          </a:prstGeom>
          <a:noFill/>
          <a:ln w="25400" algn="ctr">
            <a:noFill/>
            <a:miter lim="800000"/>
            <a:headEnd/>
            <a:tailEnd/>
          </a:ln>
          <a:effectLst/>
        </p:spPr>
        <p:txBody>
          <a:bodyPr>
            <a:spAutoFit/>
          </a:bodyPr>
          <a:lstStyle/>
          <a:p>
            <a:pPr>
              <a:spcBef>
                <a:spcPct val="50000"/>
              </a:spcBef>
            </a:pPr>
            <a:r>
              <a:rPr lang="en-CA"/>
              <a:t>Second Parity Data</a:t>
            </a:r>
          </a:p>
        </p:txBody>
      </p:sp>
      <p:sp>
        <p:nvSpPr>
          <p:cNvPr id="899090" name="Text Box 18"/>
          <p:cNvSpPr txBox="1">
            <a:spLocks noChangeArrowheads="1"/>
          </p:cNvSpPr>
          <p:nvPr/>
        </p:nvSpPr>
        <p:spPr bwMode="auto">
          <a:xfrm>
            <a:off x="1476375" y="5624513"/>
            <a:ext cx="2376488" cy="396875"/>
          </a:xfrm>
          <a:prstGeom prst="rect">
            <a:avLst/>
          </a:prstGeom>
          <a:noFill/>
          <a:ln w="25400" algn="ctr">
            <a:noFill/>
            <a:miter lim="800000"/>
            <a:headEnd/>
            <a:tailEnd/>
          </a:ln>
          <a:effectLst/>
        </p:spPr>
        <p:txBody>
          <a:bodyPr>
            <a:spAutoFit/>
          </a:bodyPr>
          <a:lstStyle/>
          <a:p>
            <a:pPr>
              <a:spcBef>
                <a:spcPct val="50000"/>
              </a:spcBef>
            </a:pPr>
            <a:r>
              <a:rPr lang="en-CA"/>
              <a:t>Interleave  Parity</a:t>
            </a:r>
          </a:p>
        </p:txBody>
      </p:sp>
      <p:sp>
        <p:nvSpPr>
          <p:cNvPr id="899091" name="Oval 19"/>
          <p:cNvSpPr>
            <a:spLocks noChangeArrowheads="1"/>
          </p:cNvSpPr>
          <p:nvPr/>
        </p:nvSpPr>
        <p:spPr bwMode="auto">
          <a:xfrm>
            <a:off x="3203575" y="4365625"/>
            <a:ext cx="576263"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899092" name="Oval 20"/>
          <p:cNvSpPr>
            <a:spLocks noChangeArrowheads="1"/>
          </p:cNvSpPr>
          <p:nvPr/>
        </p:nvSpPr>
        <p:spPr bwMode="auto">
          <a:xfrm>
            <a:off x="2411413" y="4652963"/>
            <a:ext cx="576262"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899093" name="Oval 21"/>
          <p:cNvSpPr>
            <a:spLocks noChangeArrowheads="1"/>
          </p:cNvSpPr>
          <p:nvPr/>
        </p:nvSpPr>
        <p:spPr bwMode="auto">
          <a:xfrm>
            <a:off x="1619250" y="4868863"/>
            <a:ext cx="576263"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899094" name="Oval 22"/>
          <p:cNvSpPr>
            <a:spLocks noChangeArrowheads="1"/>
          </p:cNvSpPr>
          <p:nvPr/>
        </p:nvSpPr>
        <p:spPr bwMode="auto">
          <a:xfrm>
            <a:off x="3203575" y="5157788"/>
            <a:ext cx="576263"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899095" name="Oval 23"/>
          <p:cNvSpPr>
            <a:spLocks noChangeArrowheads="1"/>
          </p:cNvSpPr>
          <p:nvPr/>
        </p:nvSpPr>
        <p:spPr bwMode="auto">
          <a:xfrm>
            <a:off x="6732588" y="4365625"/>
            <a:ext cx="576262"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899096" name="Oval 24"/>
          <p:cNvSpPr>
            <a:spLocks noChangeArrowheads="1"/>
          </p:cNvSpPr>
          <p:nvPr/>
        </p:nvSpPr>
        <p:spPr bwMode="auto">
          <a:xfrm>
            <a:off x="7596188" y="4365625"/>
            <a:ext cx="576262" cy="431800"/>
          </a:xfrm>
          <a:prstGeom prst="ellipse">
            <a:avLst/>
          </a:prstGeom>
          <a:noFill/>
          <a:ln w="25400" algn="ctr">
            <a:solidFill>
              <a:srgbClr val="00FF00"/>
            </a:solidFill>
            <a:round/>
            <a:headEnd/>
            <a:tailEnd/>
          </a:ln>
          <a:effec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a:ln/>
        </p:spPr>
        <p:txBody>
          <a:bodyPr/>
          <a:lstStyle/>
          <a:p>
            <a:r>
              <a:rPr lang="en-CA"/>
              <a:t>RAID Concepts</a:t>
            </a:r>
          </a:p>
        </p:txBody>
      </p:sp>
      <p:sp>
        <p:nvSpPr>
          <p:cNvPr id="901123" name="Rectangle 3"/>
          <p:cNvSpPr>
            <a:spLocks noGrp="1" noChangeArrowheads="1"/>
          </p:cNvSpPr>
          <p:nvPr>
            <p:ph idx="1"/>
          </p:nvPr>
        </p:nvSpPr>
        <p:spPr/>
        <p:txBody>
          <a:bodyPr/>
          <a:lstStyle/>
          <a:p>
            <a:pPr marL="914400" lvl="1" indent="-457200">
              <a:buFontTx/>
              <a:buAutoNum type="arabicPeriod"/>
            </a:pPr>
            <a:r>
              <a:rPr lang="en-CA" dirty="0"/>
              <a:t>Hot-swappable RAID – can remove and replace a drive while the </a:t>
            </a:r>
            <a:r>
              <a:rPr lang="en-CA" b="1" dirty="0"/>
              <a:t>host server</a:t>
            </a:r>
            <a:r>
              <a:rPr lang="en-CA" dirty="0"/>
              <a:t> is up and running</a:t>
            </a:r>
          </a:p>
          <a:p>
            <a:pPr marL="914400" lvl="1" indent="-457200">
              <a:buFontTx/>
              <a:buAutoNum type="arabicPeriod"/>
            </a:pPr>
            <a:r>
              <a:rPr lang="en-CA" dirty="0"/>
              <a:t>Cold-swappable RAID – must shutdown the host server completely before exchanging disks</a:t>
            </a:r>
          </a:p>
          <a:p>
            <a:pPr marL="914400" lvl="1" indent="-457200">
              <a:buFontTx/>
              <a:buAutoNum type="arabicPeriod"/>
            </a:pPr>
            <a:r>
              <a:rPr lang="en-CA" dirty="0"/>
              <a:t>Warm-swappable RAID – disable the RAID device via software interface, replace drive and re-enable RAID device</a:t>
            </a:r>
          </a:p>
          <a:p>
            <a:pPr marL="533400" indent="-533400"/>
            <a:endParaRPr lang="en-CA" dirty="0"/>
          </a:p>
          <a:p>
            <a:pPr marL="533400" indent="-533400"/>
            <a:endParaRPr lang="en-CA" dirty="0"/>
          </a:p>
        </p:txBody>
      </p:sp>
      <p:sp>
        <p:nvSpPr>
          <p:cNvPr id="5" name="Slide Number Placeholder 4"/>
          <p:cNvSpPr>
            <a:spLocks noGrp="1"/>
          </p:cNvSpPr>
          <p:nvPr>
            <p:ph type="sldNum" sz="quarter" idx="12"/>
          </p:nvPr>
        </p:nvSpPr>
        <p:spPr>
          <a:prstGeom prst="rect">
            <a:avLst/>
          </a:prstGeom>
        </p:spPr>
        <p:txBody>
          <a:bodyPr/>
          <a:lstStyle/>
          <a:p>
            <a:fld id="{1AABCE53-FDCC-46F6-9384-466E0EEF504D}" type="slidenum">
              <a:rPr lang="en-US"/>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Power</a:t>
            </a:r>
            <a:endParaRPr lang="en-US" dirty="0"/>
          </a:p>
        </p:txBody>
      </p:sp>
      <p:sp>
        <p:nvSpPr>
          <p:cNvPr id="6" name="Content Placeholder 5"/>
          <p:cNvSpPr>
            <a:spLocks noGrp="1"/>
          </p:cNvSpPr>
          <p:nvPr>
            <p:ph idx="1"/>
          </p:nvPr>
        </p:nvSpPr>
        <p:spPr/>
        <p:txBody>
          <a:bodyPr/>
          <a:lstStyle/>
          <a:p>
            <a:r>
              <a:rPr lang="en-US" dirty="0" smtClean="0"/>
              <a:t>Power can be a single point of failure</a:t>
            </a:r>
          </a:p>
          <a:p>
            <a:r>
              <a:rPr lang="en-US" dirty="0" smtClean="0"/>
              <a:t>Controls</a:t>
            </a:r>
          </a:p>
          <a:p>
            <a:pPr lvl="1"/>
            <a:r>
              <a:rPr lang="en-US" dirty="0" smtClean="0"/>
              <a:t>Power conditioners, surge protectors</a:t>
            </a:r>
          </a:p>
          <a:p>
            <a:pPr lvl="1"/>
            <a:r>
              <a:rPr lang="en-US" dirty="0" smtClean="0"/>
              <a:t>Uninterruptible power supplies</a:t>
            </a:r>
          </a:p>
          <a:p>
            <a:pPr lvl="1"/>
            <a:r>
              <a:rPr lang="en-US" dirty="0" smtClean="0"/>
              <a:t>Onsite electric generators</a:t>
            </a:r>
          </a:p>
          <a:p>
            <a:pPr lvl="1"/>
            <a:endParaRPr lang="en-US" dirty="0" smtClean="0"/>
          </a:p>
        </p:txBody>
      </p:sp>
      <p:sp>
        <p:nvSpPr>
          <p:cNvPr id="4" name="Slide Number Placeholder 3"/>
          <p:cNvSpPr>
            <a:spLocks noGrp="1"/>
          </p:cNvSpPr>
          <p:nvPr>
            <p:ph type="sldNum" sz="quarter" idx="12"/>
          </p:nvPr>
        </p:nvSpPr>
        <p:spPr/>
        <p:txBody>
          <a:bodyPr/>
          <a:lstStyle/>
          <a:p>
            <a:fld id="{EAD032ED-2F90-45EA-A193-0D1FFF3F0542}" type="slidenum">
              <a:rPr lang="en-US" smtClean="0"/>
              <a:pPr/>
              <a:t>57</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cstate="print"/>
          <a:srcRect/>
          <a:stretch>
            <a:fillRect/>
          </a:stretch>
        </p:blipFill>
        <p:spPr bwMode="auto">
          <a:xfrm>
            <a:off x="5181631" y="1447800"/>
            <a:ext cx="3890963" cy="4525963"/>
          </a:xfrm>
          <a:prstGeom prst="rect">
            <a:avLst/>
          </a:prstGeom>
          <a:noFill/>
          <a:ln w="9525">
            <a:noFill/>
            <a:round/>
            <a:headEnd/>
            <a:tailEnd/>
          </a:ln>
          <a:effectLst/>
        </p:spPr>
      </p:pic>
      <p:sp>
        <p:nvSpPr>
          <p:cNvPr id="12291" name="Rectangle 3"/>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Blackout 2003</a:t>
            </a:r>
          </a:p>
        </p:txBody>
      </p:sp>
      <p:sp>
        <p:nvSpPr>
          <p:cNvPr id="12290" name="Rectangle 2"/>
          <p:cNvSpPr>
            <a:spLocks noGrp="1" noChangeArrowheads="1"/>
          </p:cNvSpPr>
          <p:nvPr>
            <p:ph idx="1"/>
          </p:nvPr>
        </p:nvSpPr>
        <p:spPr>
          <a:ln/>
        </p:spPr>
        <p:txBody>
          <a:bodyPr>
            <a:normAutofit lnSpcReduction="10000"/>
          </a:bodyPr>
          <a:lstStyle/>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What happened: </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Wide spread power outage on Thurs Aug 14, 2003 at 4:15pm EST</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Cascading failures due to the main cause of the blackout on FirstEnergy Corporation's failure to trim trees in part of its Ohio service </a:t>
            </a:r>
            <a:r>
              <a:rPr lang="en-US" sz="1800" dirty="0" smtClean="0"/>
              <a:t>area</a:t>
            </a:r>
          </a:p>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smtClean="0"/>
              <a:t>Impact:</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smtClean="0"/>
              <a:t>More </a:t>
            </a:r>
            <a:r>
              <a:rPr lang="en-US" sz="1800" dirty="0"/>
              <a:t>than 508 generating units at 265 power plants shut down during the outage</a:t>
            </a:r>
          </a:p>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Lessons learned:</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Improvements to the computers controlling the power grid</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Companies are aware of dependencies on local power supply and effects of loss of power.</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BCP modified to reflect loss of power procedures, redundant resources are considered</a:t>
            </a:r>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US" dirty="0"/>
          </a:p>
        </p:txBody>
      </p:sp>
      <p:sp>
        <p:nvSpPr>
          <p:cNvPr id="6" name="Slide Number Placeholder 5"/>
          <p:cNvSpPr>
            <a:spLocks noGrp="1"/>
          </p:cNvSpPr>
          <p:nvPr>
            <p:ph type="sldNum" sz="quarter" idx="12"/>
          </p:nvPr>
        </p:nvSpPr>
        <p:spPr/>
        <p:txBody>
          <a:bodyPr/>
          <a:lstStyle/>
          <a:p>
            <a:fld id="{1376CD58-34C0-4C90-A098-7CF24012BECE}" type="slidenum">
              <a:rPr lang="en-US"/>
              <a:pPr/>
              <a:t>6</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t>SARS Nov 2002 – July 2003</a:t>
            </a:r>
            <a:br>
              <a:rPr lang="en-US" sz="3600" dirty="0"/>
            </a:br>
            <a:r>
              <a:rPr lang="en-US" sz="3600" dirty="0"/>
              <a:t>Severe Acute Respiratory Syndrome</a:t>
            </a:r>
          </a:p>
        </p:txBody>
      </p:sp>
      <p:sp>
        <p:nvSpPr>
          <p:cNvPr id="13314" name="Rectangle 2"/>
          <p:cNvSpPr>
            <a:spLocks noGrp="1" noChangeArrowheads="1"/>
          </p:cNvSpPr>
          <p:nvPr>
            <p:ph idx="1"/>
          </p:nvPr>
        </p:nvSpPr>
        <p:spPr>
          <a:ln/>
        </p:spPr>
        <p:txBody>
          <a:bodyPr/>
          <a:lstStyle/>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What happened: </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Near pandemic outbreak, with 8,096 cases of infection, and 774 deaths world wide</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Canada has 432 cases and 44 deaths</a:t>
            </a:r>
          </a:p>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Impact:</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Attempts to controls SARS from spreading by use of quarantine</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Restrictions and screening of passengers during travel</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WHO advised against travel to Toronto, affecting tourism and commerce</a:t>
            </a:r>
          </a:p>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Lessons learned:</a:t>
            </a:r>
          </a:p>
          <a:p>
            <a:pPr>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t>BCP modified to include quarantine procedures, loss of personnel</a:t>
            </a:r>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US" dirty="0"/>
          </a:p>
        </p:txBody>
      </p:sp>
      <p:sp>
        <p:nvSpPr>
          <p:cNvPr id="5" name="Slide Number Placeholder 4"/>
          <p:cNvSpPr>
            <a:spLocks noGrp="1"/>
          </p:cNvSpPr>
          <p:nvPr>
            <p:ph type="sldNum" sz="quarter" idx="12"/>
          </p:nvPr>
        </p:nvSpPr>
        <p:spPr>
          <a:prstGeom prst="rect">
            <a:avLst/>
          </a:prstGeom>
        </p:spPr>
        <p:txBody>
          <a:bodyPr/>
          <a:lstStyle/>
          <a:p>
            <a:fld id="{BC92455C-0A90-41FB-A74F-111F6BFA0EC9}" type="slidenum">
              <a:rPr lang="en-US"/>
              <a:pPr/>
              <a:t>7</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Superior Propane</a:t>
            </a:r>
            <a:endParaRPr lang="en-US" dirty="0"/>
          </a:p>
        </p:txBody>
      </p:sp>
      <p:sp>
        <p:nvSpPr>
          <p:cNvPr id="3" name="Content Placeholder 2"/>
          <p:cNvSpPr>
            <a:spLocks noGrp="1"/>
          </p:cNvSpPr>
          <p:nvPr>
            <p:ph idx="1"/>
          </p:nvPr>
        </p:nvSpPr>
        <p:spPr/>
        <p:txBody>
          <a:bodyPr/>
          <a:lstStyle/>
          <a:p>
            <a:r>
              <a:rPr lang="en-US" sz="2000" dirty="0" smtClean="0"/>
              <a:t>“</a:t>
            </a:r>
            <a:r>
              <a:rPr lang="en-US" sz="2000" b="1" dirty="0" smtClean="0"/>
              <a:t>Calgary, Alberta, August 25, 2008 – In response to numerous questions, Superior Propane </a:t>
            </a:r>
            <a:r>
              <a:rPr lang="en-US" sz="2000" dirty="0" smtClean="0"/>
              <a:t>made it clear today that it does not transfer propane between its trucks as a part of normal business practice.” </a:t>
            </a:r>
            <a:r>
              <a:rPr lang="en-US" sz="2000" dirty="0" smtClean="0">
                <a:hlinkClick r:id="rId3"/>
              </a:rPr>
              <a:t>http://superiorpropane.com/doc.aspx?id=499</a:t>
            </a:r>
            <a:endParaRPr lang="en-US" sz="2000" dirty="0" smtClean="0"/>
          </a:p>
          <a:p>
            <a:r>
              <a:rPr lang="en-US" sz="2000" dirty="0" smtClean="0"/>
              <a:t>“In addition to issuing a media fact sheet about propane and the industry’s safety record, it also notified its members that an incident occurred and that they should prepare to speak to the media and their customers, who would likely have questions.” </a:t>
            </a:r>
            <a:r>
              <a:rPr lang="en-US" sz="2000" dirty="0" smtClean="0">
                <a:hlinkClick r:id="rId4"/>
              </a:rPr>
              <a:t>http://www.propanegas.ca/FileArea/PGAC/Edge_Oct3_08_ON_forwebV4.pdf</a:t>
            </a:r>
            <a:endParaRPr lang="en-US" sz="2000" dirty="0" smtClean="0"/>
          </a:p>
          <a:p>
            <a:r>
              <a:rPr lang="en-US" sz="2000" dirty="0" smtClean="0"/>
              <a:t>Press release:  </a:t>
            </a:r>
            <a:r>
              <a:rPr lang="en-US" sz="2000" dirty="0" smtClean="0">
                <a:hlinkClick r:id="rId5"/>
              </a:rPr>
              <a:t>http://superiorplus.ca/pdfs/press-release-Aug11-2008.pdf</a:t>
            </a:r>
            <a:endParaRPr lang="en-US" sz="2000" dirty="0" smtClean="0"/>
          </a:p>
          <a:p>
            <a:endParaRPr lang="en-US" sz="2000" dirty="0" smtClean="0"/>
          </a:p>
        </p:txBody>
      </p:sp>
      <p:sp>
        <p:nvSpPr>
          <p:cNvPr id="4" name="Slide Number Placeholder 3"/>
          <p:cNvSpPr>
            <a:spLocks noGrp="1"/>
          </p:cNvSpPr>
          <p:nvPr>
            <p:ph type="sldNum" sz="quarter" idx="12"/>
          </p:nvPr>
        </p:nvSpPr>
        <p:spPr/>
        <p:txBody>
          <a:bodyPr/>
          <a:lstStyle/>
          <a:p>
            <a:fld id="{107B1B84-1149-468F-8E3D-074FDC78B83C}"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H1N1 2009</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What happened: </a:t>
            </a:r>
          </a:p>
          <a:p>
            <a:pPr lvl="1"/>
            <a:r>
              <a:rPr lang="en-US" dirty="0" smtClean="0"/>
              <a:t>In June 2009, WHO declared that flu due to a new strain of swine-origin H1N1 was responsible for the 2009 flu pandemic. This strain is commonly called "swine flu".</a:t>
            </a:r>
          </a:p>
          <a:p>
            <a:pPr lvl="1"/>
            <a:r>
              <a:rPr lang="en-US" dirty="0" smtClean="0"/>
              <a:t>World wide 17410 official cases, and 117 deaths (06-22-2009), and Canada has 5710 official cases, with 13 deaths</a:t>
            </a:r>
          </a:p>
          <a:p>
            <a:r>
              <a:rPr lang="en-US" dirty="0" smtClean="0"/>
              <a:t>Impact:</a:t>
            </a:r>
          </a:p>
          <a:p>
            <a:pPr lvl="1"/>
            <a:r>
              <a:rPr lang="en-US" dirty="0" smtClean="0"/>
              <a:t>Greater awareness of Pandemic Planning</a:t>
            </a:r>
          </a:p>
          <a:p>
            <a:pPr lvl="1"/>
            <a:r>
              <a:rPr lang="en-CA" dirty="0" smtClean="0"/>
              <a:t>Wide scale impacts to our travel, trade, tourism, health system, food supply, consumption and eventually, foreign investments in our companies and financial markets.</a:t>
            </a:r>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9</a:t>
            </a:fld>
            <a:endParaRPr lang="en-US" dirty="0"/>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4092</Words>
  <Application>Microsoft Office PowerPoint</Application>
  <PresentationFormat>On-screen Show (4:3)</PresentationFormat>
  <Paragraphs>636</Paragraphs>
  <Slides>57</Slides>
  <Notes>57</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Blank Presentation</vt:lpstr>
      <vt:lpstr>L07 Business Continuity and Disaster Recovery Planning</vt:lpstr>
      <vt:lpstr>Outline</vt:lpstr>
      <vt:lpstr>ISC2 Objectives for BC/DR Planning Domain</vt:lpstr>
      <vt:lpstr>Case study: Buncefield Oil Terminal Fire</vt:lpstr>
      <vt:lpstr>Case study: Buncefield – published losses</vt:lpstr>
      <vt:lpstr>Blackout 2003</vt:lpstr>
      <vt:lpstr>SARS Nov 2002 – July 2003 Severe Acute Respiratory Syndrome</vt:lpstr>
      <vt:lpstr>Superior Propane</vt:lpstr>
      <vt:lpstr>H1N1 2009</vt:lpstr>
      <vt:lpstr>BC/DR Planning</vt:lpstr>
      <vt:lpstr>Business Continuity –vs-  Disaster Recovery</vt:lpstr>
      <vt:lpstr>Business Continuity and Disaster Planning Steps</vt:lpstr>
      <vt:lpstr>Project Initiation Phase</vt:lpstr>
      <vt:lpstr>Business Organization Analysis</vt:lpstr>
      <vt:lpstr>BCP Team Selection</vt:lpstr>
      <vt:lpstr>Resource Requirements</vt:lpstr>
      <vt:lpstr>Legal and Regulatory Requirements</vt:lpstr>
      <vt:lpstr>Risk Assessment</vt:lpstr>
      <vt:lpstr>Risk identification</vt:lpstr>
      <vt:lpstr>Infrastructure Threats</vt:lpstr>
      <vt:lpstr>Likelihood assessment</vt:lpstr>
      <vt:lpstr>BIA – Business Impact Assessment</vt:lpstr>
      <vt:lpstr>Business Impact Assessment (BIA)‏</vt:lpstr>
      <vt:lpstr>Identify priorities</vt:lpstr>
      <vt:lpstr>Maximum Tolerable Downtime</vt:lpstr>
      <vt:lpstr>Business Impact Assessment</vt:lpstr>
      <vt:lpstr>Quantitative Impact Assessment</vt:lpstr>
      <vt:lpstr>Resource prioritization</vt:lpstr>
      <vt:lpstr>Mitigation Strategy Development</vt:lpstr>
      <vt:lpstr>Continuity Strategy</vt:lpstr>
      <vt:lpstr>Continuity Strategy People</vt:lpstr>
      <vt:lpstr>Continuity Strategy People</vt:lpstr>
      <vt:lpstr>Continuity Strategy Buildings and facilities</vt:lpstr>
      <vt:lpstr>Alternate Processing Sites Cold Sites, Hot Sites</vt:lpstr>
      <vt:lpstr>Alternate Processing Sites Warm Sites</vt:lpstr>
      <vt:lpstr>Database recovery</vt:lpstr>
      <vt:lpstr>From IBM Business Continuity and Resiliency Services http://www.vpit.ualberta.ca/drp/pdf/canada_business_resilience.pdf</vt:lpstr>
      <vt:lpstr>Continuity Strategy Infrastructure</vt:lpstr>
      <vt:lpstr>Recovery Plan Development</vt:lpstr>
      <vt:lpstr>Backups and Offsite Storage</vt:lpstr>
      <vt:lpstr>Backups and Offsite Storage</vt:lpstr>
      <vt:lpstr>Mitigation Strategy Development</vt:lpstr>
      <vt:lpstr>BCP Documentation</vt:lpstr>
      <vt:lpstr>Approval and Implementation</vt:lpstr>
      <vt:lpstr>Training, Testing, and Auditing</vt:lpstr>
      <vt:lpstr>Testing</vt:lpstr>
      <vt:lpstr>Testing</vt:lpstr>
      <vt:lpstr>Testing</vt:lpstr>
      <vt:lpstr>BC/DR Plan Maintenance</vt:lpstr>
      <vt:lpstr>L07 BCP and DRP</vt:lpstr>
      <vt:lpstr>Redundancy and Avoiding Single Points of Failure</vt:lpstr>
      <vt:lpstr>Single Point of Failure</vt:lpstr>
      <vt:lpstr>Failover Solutions</vt:lpstr>
      <vt:lpstr>RAID</vt:lpstr>
      <vt:lpstr>Raid Levels</vt:lpstr>
      <vt:lpstr>RAID Concepts</vt:lpstr>
      <vt:lpstr>Power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2010-02-25T01:37:49Z</dcterms:modified>
</cp:coreProperties>
</file>